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5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6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7.xml" ContentType="application/vnd.openxmlformats-officedocument.presentationml.notesSlide+xml"/>
  <Override PartName="/ppt/media/image46.jpg" ContentType="image/jpeg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8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9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0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11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12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13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9" r:id="rId3"/>
  </p:sldMasterIdLst>
  <p:notesMasterIdLst>
    <p:notesMasterId r:id="rId32"/>
  </p:notesMasterIdLst>
  <p:sldIdLst>
    <p:sldId id="409" r:id="rId4"/>
    <p:sldId id="410" r:id="rId5"/>
    <p:sldId id="411" r:id="rId6"/>
    <p:sldId id="425" r:id="rId7"/>
    <p:sldId id="443" r:id="rId8"/>
    <p:sldId id="427" r:id="rId9"/>
    <p:sldId id="444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6" r:id="rId19"/>
    <p:sldId id="265" r:id="rId20"/>
    <p:sldId id="267" r:id="rId21"/>
    <p:sldId id="269" r:id="rId22"/>
    <p:sldId id="455" r:id="rId23"/>
    <p:sldId id="268" r:id="rId24"/>
    <p:sldId id="453" r:id="rId25"/>
    <p:sldId id="451" r:id="rId26"/>
    <p:sldId id="457" r:id="rId27"/>
    <p:sldId id="458" r:id="rId28"/>
    <p:sldId id="454" r:id="rId29"/>
    <p:sldId id="452" r:id="rId30"/>
    <p:sldId id="45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2"/>
    <a:srgbClr val="046382"/>
    <a:srgbClr val="1AC0D6"/>
    <a:srgbClr val="47CFFF"/>
    <a:srgbClr val="7E4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92" y="62"/>
      </p:cViewPr>
      <p:guideLst>
        <p:guide orient="horz" pos="2208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A7011-1F0A-4087-AC77-1B07BF15E3AA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0CF76-9E92-4D24-8F88-CEA81A790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8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63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184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908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55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DED6-A70D-4A5F-AAF8-36799E93BB1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38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78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DED6-A70D-4A5F-AAF8-36799E93BB1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8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175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908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30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DED6-A70D-4A5F-AAF8-36799E93BB1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862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0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DED6-A70D-4A5F-AAF8-36799E93BB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149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DED6-A70D-4A5F-AAF8-36799E93BB1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44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hyperlink" Target="http://www.1ppt.com/hangye/" TargetMode="External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4DDEF58-43E2-0E5F-7577-D5BE83392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E8B73D3-24F8-AE83-3C62-F83BEF427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661FA3C4-3497-8F20-408F-DBA1CB98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3240861-F9E8-95DF-B2A7-0F817FA21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AEF61AF-E28B-519B-AD52-9F42BA7C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0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F16171C-9DAE-84DD-5817-D5D51786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A5E66762-22C1-5A47-315A-FDBCF21D8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5EFCADD-45AE-E927-4291-70D858C2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F771122-00A4-D353-6132-97EBC350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3CF1035-D545-87E7-156E-198A3803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C98F654F-1EFF-9622-6653-385BD7C42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80ACB727-2245-C5B6-E64C-4A94C12E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01DBD8D-3087-DF4D-D4AA-DA46A10C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6601711-C39F-D229-C243-F38519B4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6D64BAE-318C-32AD-C0E7-A5CE59F9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14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4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3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49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48904" y="66957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0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0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0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9472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0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9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C940759-D921-9278-9C29-3883BE85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8D6A904-AC50-0AD1-F937-13027C46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7C3CC0F-2217-4C27-61EA-BF3AE03A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1187092-4CA3-402D-1BA5-5D668AEB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A81A383-AD4A-54CD-5A09-BCF97FB5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3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958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2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39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64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365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gradFill flip="none" rotWithShape="1">
            <a:gsLst>
              <a:gs pos="0">
                <a:srgbClr val="08ABA1">
                  <a:shade val="30000"/>
                  <a:satMod val="115000"/>
                </a:srgbClr>
              </a:gs>
              <a:gs pos="50000">
                <a:srgbClr val="08ABA1">
                  <a:shade val="67500"/>
                  <a:satMod val="115000"/>
                </a:srgbClr>
              </a:gs>
              <a:gs pos="100000">
                <a:srgbClr val="08ABA1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www.freeppt7.com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010816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891540" y="254000"/>
            <a:ext cx="4052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46382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rPr>
              <a:t>Add title text</a:t>
            </a:r>
            <a:endParaRPr lang="zh-CN" altLang="en-US" sz="2800" b="1" dirty="0">
              <a:solidFill>
                <a:srgbClr val="046382"/>
              </a:solidFill>
              <a:latin typeface="思源黑体 Light" panose="020B0300000000000000" charset="-122"/>
              <a:ea typeface="思源黑体 Light" panose="020B0300000000000000" charset="-122"/>
              <a:cs typeface="思源黑体 Light" panose="020B0300000000000000" charset="-122"/>
            </a:endParaRPr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-76200" y="225425"/>
            <a:ext cx="986155" cy="387985"/>
            <a:chOff x="11103" y="6584"/>
            <a:chExt cx="10927" cy="4296"/>
          </a:xfrm>
        </p:grpSpPr>
        <p:pic>
          <p:nvPicPr>
            <p:cNvPr id="29" name="图片 28" descr="资源 2"/>
            <p:cNvPicPr>
              <a:picLocks noChangeAspect="1"/>
            </p:cNvPicPr>
            <p:nvPr/>
          </p:nvPicPr>
          <p:blipFill>
            <a:blip r:embed="rId2"/>
            <a:srcRect l="-6114" t="-37553"/>
            <a:stretch>
              <a:fillRect/>
            </a:stretch>
          </p:blipFill>
          <p:spPr>
            <a:xfrm rot="21000000">
              <a:off x="11103" y="6584"/>
              <a:ext cx="9742" cy="4125"/>
            </a:xfrm>
            <a:prstGeom prst="rect">
              <a:avLst/>
            </a:prstGeom>
          </p:spPr>
        </p:pic>
        <p:pic>
          <p:nvPicPr>
            <p:cNvPr id="10" name="图片 9" descr="资源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11730" y="8360"/>
              <a:ext cx="10300" cy="2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4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79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3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AD6EDEB-F796-E35C-F38F-B745C0E1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795D65E-DF97-BD9D-96AF-29631E7F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A65C84C-A057-D271-FF60-455993BD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BB91C3E-36ED-4D0F-444D-DB42CDD8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8EF52E3A-2978-3AC6-1512-451A3FC4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108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32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31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66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4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6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9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69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A454192-59A4-BE42-874B-593E3086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46B2139-F3E4-6E44-CF83-284826BD4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BF934C0C-E030-5179-43A0-1F68C539D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AC4E7614-9915-5CE9-3415-5780097B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AA19606-91EF-0B0A-632C-C78EC945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6180D05-5F43-8A4D-F347-68B715F9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7ADAECA-01C9-8251-4AEB-DDDD8B19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65EC22AF-B068-909C-F8BE-536171B58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E4C43E0C-A33A-07FE-5B37-F41889413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9E43668B-831E-3047-3A96-110FC3D53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EE8E1D9E-6BAE-0AB2-2197-9B12A4936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9C4C9806-B3AA-F2CA-2D22-95A9B25D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ED426E8D-C805-BB54-3D8E-4F46E7F3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D2E6D27F-53FE-31BE-0792-DCF1A37A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3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75E727F-0F7B-0571-609A-51C65BCC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D2610B43-DC2C-DA9C-89F2-B26E967B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420890C3-80E9-F808-B97F-C47AD2AD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EB9BF944-E921-898F-0522-E2255C1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0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B8E25DED-1747-ACD5-AD1E-85782FAF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889B4F76-5B82-DD6F-FCAB-06C524C2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896F41EB-C90C-F9DE-ED97-A8C5184F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441DF68-CE16-F1A3-C7BF-FBDEC03F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39F71F-38F9-9379-7EE5-363670BC1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4A5E1B6-2F02-CA3C-C091-B43B2C58A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EF907EC-DD2B-E20F-9EA3-B1BD8E8C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F44A997-48BE-3E3B-95E5-3F9D00D1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6888983-A1EA-A820-7877-BD9D8F0A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28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6CA498F-2F3A-98BC-4A9D-8EDE4CC0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47AF5082-4B4D-43DE-BB73-42F711086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A784FC1D-9895-0EA3-9E0F-2116428C6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4FC9CB63-4ABD-B7C1-E3C4-EE610515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9CAA84A0-67B2-5890-2549-BAACE8FE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A76569D-E747-4F7B-E87F-459CDDF9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6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F1E38E76-D482-8D40-B95E-B6844FC3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B23D8F27-2ABF-90D7-923E-6E8E5CBBB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9DB556-D00C-CFD9-7DDB-E039F27CE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B48DC-86E2-46C3-8609-62011F255C0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819DD55-502F-3661-1330-508BB1A4E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BDD8268-1082-BEED-AA27-9F2DDE780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7A4E-E65B-4EAB-84D4-868BC56C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323602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94ED1-02D7-4220-AD05-9CCE43D622E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6781-2994-405C-A6F3-05E2E2B60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1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75.xml"/><Relationship Id="rId10" Type="http://schemas.openxmlformats.org/officeDocument/2006/relationships/image" Target="../media/image5.png"/><Relationship Id="rId4" Type="http://schemas.openxmlformats.org/officeDocument/2006/relationships/tags" Target="../tags/tag7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slide" Target="slide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svg"/><Relationship Id="rId10" Type="http://schemas.openxmlformats.org/officeDocument/2006/relationships/slide" Target="slide14.xml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slide" Target="slide16.xml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0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49.png"/><Relationship Id="rId5" Type="http://schemas.openxmlformats.org/officeDocument/2006/relationships/image" Target="../media/image55.png"/><Relationship Id="rId10" Type="http://schemas.openxmlformats.org/officeDocument/2006/relationships/image" Target="../media/image59.svg"/><Relationship Id="rId4" Type="http://schemas.openxmlformats.org/officeDocument/2006/relationships/hyperlink" Target="https://play.google.com/store/apps/details?id=com.sec.android.app.shealth&amp;hl=en&amp;gl=US" TargetMode="External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slide" Target="slide19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openxmlformats.org/officeDocument/2006/relationships/slide" Target="slide20.xml"/><Relationship Id="rId4" Type="http://schemas.openxmlformats.org/officeDocument/2006/relationships/slide" Target="slide21.xml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tags" Target="../tags/tag88.xml"/><Relationship Id="rId18" Type="http://schemas.openxmlformats.org/officeDocument/2006/relationships/tags" Target="../tags/tag93.xml"/><Relationship Id="rId26" Type="http://schemas.openxmlformats.org/officeDocument/2006/relationships/notesSlide" Target="../notesSlides/notesSlide2.xml"/><Relationship Id="rId3" Type="http://schemas.openxmlformats.org/officeDocument/2006/relationships/tags" Target="../tags/tag78.xml"/><Relationship Id="rId21" Type="http://schemas.openxmlformats.org/officeDocument/2006/relationships/tags" Target="../tags/tag96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tags" Target="../tags/tag92.xml"/><Relationship Id="rId25" Type="http://schemas.openxmlformats.org/officeDocument/2006/relationships/slideLayout" Target="../slideLayouts/slideLayout13.xml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20" Type="http://schemas.openxmlformats.org/officeDocument/2006/relationships/tags" Target="../tags/tag95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24" Type="http://schemas.openxmlformats.org/officeDocument/2006/relationships/tags" Target="../tags/tag99.xml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23" Type="http://schemas.openxmlformats.org/officeDocument/2006/relationships/tags" Target="../tags/tag98.xml"/><Relationship Id="rId28" Type="http://schemas.openxmlformats.org/officeDocument/2006/relationships/image" Target="../media/image1.png"/><Relationship Id="rId10" Type="http://schemas.openxmlformats.org/officeDocument/2006/relationships/tags" Target="../tags/tag85.xml"/><Relationship Id="rId19" Type="http://schemas.openxmlformats.org/officeDocument/2006/relationships/tags" Target="../tags/tag94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Relationship Id="rId22" Type="http://schemas.openxmlformats.org/officeDocument/2006/relationships/tags" Target="../tags/tag97.xml"/><Relationship Id="rId27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52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84.svg"/><Relationship Id="rId3" Type="http://schemas.openxmlformats.org/officeDocument/2006/relationships/tags" Target="../tags/tag158.xml"/><Relationship Id="rId21" Type="http://schemas.openxmlformats.org/officeDocument/2006/relationships/image" Target="../media/image79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83.png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20" Type="http://schemas.openxmlformats.org/officeDocument/2006/relationships/image" Target="../media/image2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82.sv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81.png"/><Relationship Id="rId28" Type="http://schemas.openxmlformats.org/officeDocument/2006/relationships/image" Target="../media/image86.svg"/><Relationship Id="rId10" Type="http://schemas.openxmlformats.org/officeDocument/2006/relationships/tags" Target="../tags/tag165.xml"/><Relationship Id="rId19" Type="http://schemas.openxmlformats.org/officeDocument/2006/relationships/image" Target="../media/image1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80.svg"/><Relationship Id="rId27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190.xml"/><Relationship Id="rId18" Type="http://schemas.openxmlformats.org/officeDocument/2006/relationships/tags" Target="../tags/tag195.xml"/><Relationship Id="rId26" Type="http://schemas.openxmlformats.org/officeDocument/2006/relationships/tags" Target="../tags/tag203.xml"/><Relationship Id="rId39" Type="http://schemas.openxmlformats.org/officeDocument/2006/relationships/image" Target="../media/image86.svg"/><Relationship Id="rId21" Type="http://schemas.openxmlformats.org/officeDocument/2006/relationships/tags" Target="../tags/tag198.xml"/><Relationship Id="rId34" Type="http://schemas.openxmlformats.org/officeDocument/2006/relationships/image" Target="../media/image87.png"/><Relationship Id="rId42" Type="http://schemas.openxmlformats.org/officeDocument/2006/relationships/image" Target="../media/image93.png"/><Relationship Id="rId7" Type="http://schemas.openxmlformats.org/officeDocument/2006/relationships/tags" Target="../tags/tag184.xml"/><Relationship Id="rId2" Type="http://schemas.openxmlformats.org/officeDocument/2006/relationships/tags" Target="../tags/tag179.xml"/><Relationship Id="rId16" Type="http://schemas.openxmlformats.org/officeDocument/2006/relationships/tags" Target="../tags/tag193.xml"/><Relationship Id="rId29" Type="http://schemas.openxmlformats.org/officeDocument/2006/relationships/tags" Target="../tags/tag206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tags" Target="../tags/tag201.xml"/><Relationship Id="rId32" Type="http://schemas.openxmlformats.org/officeDocument/2006/relationships/image" Target="../media/image1.png"/><Relationship Id="rId37" Type="http://schemas.openxmlformats.org/officeDocument/2006/relationships/image" Target="../media/image90.svg"/><Relationship Id="rId40" Type="http://schemas.openxmlformats.org/officeDocument/2006/relationships/image" Target="../media/image91.png"/><Relationship Id="rId45" Type="http://schemas.openxmlformats.org/officeDocument/2006/relationships/image" Target="../media/image96.svg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23" Type="http://schemas.openxmlformats.org/officeDocument/2006/relationships/tags" Target="../tags/tag200.xml"/><Relationship Id="rId28" Type="http://schemas.openxmlformats.org/officeDocument/2006/relationships/tags" Target="../tags/tag205.xml"/><Relationship Id="rId36" Type="http://schemas.openxmlformats.org/officeDocument/2006/relationships/image" Target="../media/image89.png"/><Relationship Id="rId10" Type="http://schemas.openxmlformats.org/officeDocument/2006/relationships/tags" Target="../tags/tag187.xml"/><Relationship Id="rId19" Type="http://schemas.openxmlformats.org/officeDocument/2006/relationships/tags" Target="../tags/tag196.xml"/><Relationship Id="rId31" Type="http://schemas.openxmlformats.org/officeDocument/2006/relationships/notesSlide" Target="../notesSlides/notesSlide11.xml"/><Relationship Id="rId44" Type="http://schemas.openxmlformats.org/officeDocument/2006/relationships/image" Target="../media/image95.png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Relationship Id="rId22" Type="http://schemas.openxmlformats.org/officeDocument/2006/relationships/tags" Target="../tags/tag199.xml"/><Relationship Id="rId27" Type="http://schemas.openxmlformats.org/officeDocument/2006/relationships/tags" Target="../tags/tag204.xml"/><Relationship Id="rId30" Type="http://schemas.openxmlformats.org/officeDocument/2006/relationships/slideLayout" Target="../slideLayouts/slideLayout26.xml"/><Relationship Id="rId35" Type="http://schemas.openxmlformats.org/officeDocument/2006/relationships/image" Target="../media/image88.svg"/><Relationship Id="rId43" Type="http://schemas.openxmlformats.org/officeDocument/2006/relationships/image" Target="../media/image94.svg"/><Relationship Id="rId8" Type="http://schemas.openxmlformats.org/officeDocument/2006/relationships/tags" Target="../tags/tag185.xml"/><Relationship Id="rId3" Type="http://schemas.openxmlformats.org/officeDocument/2006/relationships/tags" Target="../tags/tag180.xml"/><Relationship Id="rId12" Type="http://schemas.openxmlformats.org/officeDocument/2006/relationships/tags" Target="../tags/tag189.xml"/><Relationship Id="rId17" Type="http://schemas.openxmlformats.org/officeDocument/2006/relationships/tags" Target="../tags/tag194.xml"/><Relationship Id="rId25" Type="http://schemas.openxmlformats.org/officeDocument/2006/relationships/tags" Target="../tags/tag202.xml"/><Relationship Id="rId33" Type="http://schemas.openxmlformats.org/officeDocument/2006/relationships/image" Target="../media/image2.png"/><Relationship Id="rId38" Type="http://schemas.openxmlformats.org/officeDocument/2006/relationships/image" Target="../media/image85.png"/><Relationship Id="rId20" Type="http://schemas.openxmlformats.org/officeDocument/2006/relationships/tags" Target="../tags/tag197.xml"/><Relationship Id="rId41" Type="http://schemas.openxmlformats.org/officeDocument/2006/relationships/image" Target="../media/image9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209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225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83.png"/><Relationship Id="rId3" Type="http://schemas.openxmlformats.org/officeDocument/2006/relationships/tags" Target="../tags/tag215.xml"/><Relationship Id="rId21" Type="http://schemas.openxmlformats.org/officeDocument/2006/relationships/image" Target="../media/image2.png"/><Relationship Id="rId34" Type="http://schemas.openxmlformats.org/officeDocument/2006/relationships/image" Target="../media/image101.png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image" Target="../media/image82.svg"/><Relationship Id="rId33" Type="http://schemas.openxmlformats.org/officeDocument/2006/relationships/image" Target="../media/image100.svg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0" Type="http://schemas.openxmlformats.org/officeDocument/2006/relationships/image" Target="../media/image1.png"/><Relationship Id="rId29" Type="http://schemas.openxmlformats.org/officeDocument/2006/relationships/image" Target="../media/image86.sv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24" Type="http://schemas.openxmlformats.org/officeDocument/2006/relationships/image" Target="../media/image81.png"/><Relationship Id="rId32" Type="http://schemas.openxmlformats.org/officeDocument/2006/relationships/image" Target="../media/image99.png"/><Relationship Id="rId5" Type="http://schemas.openxmlformats.org/officeDocument/2006/relationships/tags" Target="../tags/tag217.xml"/><Relationship Id="rId15" Type="http://schemas.openxmlformats.org/officeDocument/2006/relationships/tags" Target="../tags/tag227.xml"/><Relationship Id="rId23" Type="http://schemas.openxmlformats.org/officeDocument/2006/relationships/image" Target="../media/image80.svg"/><Relationship Id="rId28" Type="http://schemas.openxmlformats.org/officeDocument/2006/relationships/image" Target="../media/image85.png"/><Relationship Id="rId10" Type="http://schemas.openxmlformats.org/officeDocument/2006/relationships/tags" Target="../tags/tag222.xml"/><Relationship Id="rId19" Type="http://schemas.openxmlformats.org/officeDocument/2006/relationships/notesSlide" Target="../notesSlides/notesSlide13.xml"/><Relationship Id="rId31" Type="http://schemas.openxmlformats.org/officeDocument/2006/relationships/image" Target="../media/image98.svg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image" Target="../media/image79.png"/><Relationship Id="rId27" Type="http://schemas.openxmlformats.org/officeDocument/2006/relationships/image" Target="../media/image84.svg"/><Relationship Id="rId30" Type="http://schemas.openxmlformats.org/officeDocument/2006/relationships/image" Target="../media/image97.png"/><Relationship Id="rId35" Type="http://schemas.openxmlformats.org/officeDocument/2006/relationships/image" Target="../media/image102.svg"/><Relationship Id="rId8" Type="http://schemas.openxmlformats.org/officeDocument/2006/relationships/tags" Target="../tags/tag2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02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7.jpeg"/><Relationship Id="rId3" Type="http://schemas.openxmlformats.org/officeDocument/2006/relationships/tags" Target="../tags/tag108.xml"/><Relationship Id="rId21" Type="http://schemas.openxmlformats.org/officeDocument/2006/relationships/image" Target="../media/image8.png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image" Target="../media/image6.png"/><Relationship Id="rId2" Type="http://schemas.openxmlformats.org/officeDocument/2006/relationships/tags" Target="../tags/tag107.xm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2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0.png"/><Relationship Id="rId10" Type="http://schemas.openxmlformats.org/officeDocument/2006/relationships/tags" Target="../tags/tag115.xml"/><Relationship Id="rId19" Type="http://schemas.openxmlformats.org/officeDocument/2006/relationships/image" Target="../media/image1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22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image" Target="../media/image14.svg"/><Relationship Id="rId3" Type="http://schemas.openxmlformats.org/officeDocument/2006/relationships/tags" Target="../tags/tag128.xml"/><Relationship Id="rId21" Type="http://schemas.openxmlformats.org/officeDocument/2006/relationships/image" Target="../media/image1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image" Target="../media/image13.png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notesSlide" Target="../notesSlides/notesSlide6.xml"/><Relationship Id="rId29" Type="http://schemas.openxmlformats.org/officeDocument/2006/relationships/image" Target="../media/image17.pn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image" Target="../media/image12.svg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tags" Target="../tags/tag135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image" Target="../media/image2.png"/><Relationship Id="rId27" Type="http://schemas.openxmlformats.org/officeDocument/2006/relationships/image" Target="../media/image15.png"/><Relationship Id="rId30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46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15.xml"/><Relationship Id="rId2" Type="http://schemas.openxmlformats.org/officeDocument/2006/relationships/image" Target="../media/image1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slide" Target="slide18.xml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slide" Target="slide12.xml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slide" Target="slide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-组合 7"/>
          <p:cNvGrpSpPr/>
          <p:nvPr>
            <p:custDataLst>
              <p:tags r:id="rId2"/>
            </p:custDataLst>
          </p:nvPr>
        </p:nvGrpSpPr>
        <p:grpSpPr>
          <a:xfrm>
            <a:off x="1357799" y="463317"/>
            <a:ext cx="9432583" cy="2917781"/>
            <a:chOff x="338978" y="58723"/>
            <a:chExt cx="9432419" cy="2917617"/>
          </a:xfrm>
        </p:grpSpPr>
        <p:sp>
          <p:nvSpPr>
            <p:cNvPr id="6" name="PA-文本框 5"/>
            <p:cNvSpPr txBox="1"/>
            <p:nvPr>
              <p:custDataLst>
                <p:tags r:id="rId4"/>
              </p:custDataLst>
            </p:nvPr>
          </p:nvSpPr>
          <p:spPr>
            <a:xfrm>
              <a:off x="338978" y="1899183"/>
              <a:ext cx="9432419" cy="10771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Proiectarea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unui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mecanism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de </a:t>
              </a:r>
              <a:r>
                <a:rPr kumimoji="0" lang="en-US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supraveghere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și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direcționare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a </a:t>
              </a:r>
              <a:r>
                <a:rPr kumimoji="0" lang="en-US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unui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pacient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PA-文本框 6"/>
            <p:cNvSpPr txBox="1"/>
            <p:nvPr>
              <p:custDataLst>
                <p:tags r:id="rId5"/>
              </p:custDataLst>
            </p:nvPr>
          </p:nvSpPr>
          <p:spPr>
            <a:xfrm>
              <a:off x="928269" y="58723"/>
              <a:ext cx="8253838" cy="707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o-MD" sz="2000" b="1" i="0" u="none" strike="noStrike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Universitatea Politehnica din București</a:t>
              </a:r>
            </a:p>
            <a:p>
              <a:pPr algn="ctr"/>
              <a:r>
                <a:rPr lang="en-US" sz="2000" b="1" i="0" u="none" strike="noStrike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Facultatea</a:t>
              </a:r>
              <a:r>
                <a:rPr lang="en-US" sz="2000" b="1" i="0" u="none" strike="noStrike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 de </a:t>
              </a:r>
              <a:r>
                <a:rPr lang="en-US" sz="2000" b="1" i="0" u="none" strike="noStrike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Electronică</a:t>
              </a:r>
              <a:r>
                <a:rPr lang="en-US" sz="2000" b="1" i="0" u="none" strike="noStrike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, </a:t>
              </a:r>
              <a:r>
                <a:rPr lang="en-US" sz="2000" b="1" i="0" u="none" strike="noStrike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Telecomunicații</a:t>
              </a:r>
              <a:r>
                <a:rPr lang="en-US" sz="2000" b="1" i="0" u="none" strike="noStrike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 </a:t>
              </a:r>
              <a:r>
                <a:rPr lang="en-US" sz="2000" b="1" i="0" u="none" strike="noStrike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și</a:t>
              </a:r>
              <a:r>
                <a:rPr lang="en-US" sz="2000" b="1" i="0" u="none" strike="noStrike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 </a:t>
              </a:r>
              <a:r>
                <a:rPr lang="en-US" sz="2000" b="1" i="0" u="none" strike="noStrike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Tehnologia</a:t>
              </a:r>
              <a:r>
                <a:rPr lang="en-US" sz="2000" b="1" i="0" u="none" strike="noStrike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 </a:t>
              </a:r>
              <a:r>
                <a:rPr lang="en-US" sz="2000" b="1" i="0" u="none" strike="noStrike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Informației</a:t>
              </a:r>
              <a:r>
                <a:rPr lang="en-US" sz="2000" b="1" i="0" u="none" strike="noStrike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lter Turncoat" panose="020B060402020202020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Walter Turncoat" panose="020B0604020202020204" charset="0"/>
              </a:endParaRPr>
            </a:p>
          </p:txBody>
        </p:sp>
      </p:grpSp>
      <p:sp>
        <p:nvSpPr>
          <p:cNvPr id="10" name="PA-文本框 9"/>
          <p:cNvSpPr txBox="1"/>
          <p:nvPr>
            <p:custDataLst>
              <p:tags r:id="rId3"/>
            </p:custDataLst>
          </p:nvPr>
        </p:nvSpPr>
        <p:spPr>
          <a:xfrm>
            <a:off x="8102955" y="3955304"/>
            <a:ext cx="3760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Proiectului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 de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diplomă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 al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studentului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:</a:t>
            </a:r>
          </a:p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Ichimaș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 DE. Marius-Cristian 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E754180B-3E9B-4B88-A84E-B0E3F6F1DCB4}"/>
              </a:ext>
            </a:extLst>
          </p:cNvPr>
          <p:cNvSpPr txBox="1"/>
          <p:nvPr/>
        </p:nvSpPr>
        <p:spPr>
          <a:xfrm>
            <a:off x="1143001" y="391465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Conducător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științific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: </a:t>
            </a:r>
          </a:p>
          <a:p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S.L. Dr. Ing.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Corneliu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Mădălin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Frunzete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alter Turncoat" panose="020B0604020202020204" charset="0"/>
              </a:rPr>
              <a:t> </a:t>
            </a:r>
          </a:p>
        </p:txBody>
      </p:sp>
      <p:pic>
        <p:nvPicPr>
          <p:cNvPr id="14" name="Imagine 13" descr="O imagine care conține text, ceas&#10;&#10;Descriere generată automat">
            <a:extLst>
              <a:ext uri="{FF2B5EF4-FFF2-40B4-BE49-F238E27FC236}">
                <a16:creationId xmlns:a16="http://schemas.microsoft.com/office/drawing/2014/main" id="{87411340-19B7-8045-4706-CFECF83EA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2" y="74623"/>
            <a:ext cx="1686416" cy="1652688"/>
          </a:xfrm>
          <a:prstGeom prst="rect">
            <a:avLst/>
          </a:prstGeom>
        </p:spPr>
      </p:pic>
      <p:pic>
        <p:nvPicPr>
          <p:cNvPr id="15" name="Imagine 14" descr="O imagine care conține text, semn, exterior&#10;&#10;Descriere generată automat">
            <a:extLst>
              <a:ext uri="{FF2B5EF4-FFF2-40B4-BE49-F238E27FC236}">
                <a16:creationId xmlns:a16="http://schemas.microsoft.com/office/drawing/2014/main" id="{B53A7ACD-165A-DD17-8CC6-FC33A4B580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900" y="208597"/>
            <a:ext cx="1652688" cy="16526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559B31DF-A411-368D-C592-49F5B4486D09}"/>
              </a:ext>
            </a:extLst>
          </p:cNvPr>
          <p:cNvSpPr txBox="1"/>
          <p:nvPr/>
        </p:nvSpPr>
        <p:spPr>
          <a:xfrm>
            <a:off x="2422004" y="620172"/>
            <a:ext cx="7833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MD" sz="4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CE ROL ARE SISTEMUL?</a:t>
            </a:r>
            <a:endParaRPr lang="en-US" sz="5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2" name="Dreptunghi: colțuri rotunjite 11">
            <a:extLst>
              <a:ext uri="{FF2B5EF4-FFF2-40B4-BE49-F238E27FC236}">
                <a16:creationId xmlns:a16="http://schemas.microsoft.com/office/drawing/2014/main" id="{DA139A0B-FA99-2C22-7937-8A73531A52C1}"/>
              </a:ext>
            </a:extLst>
          </p:cNvPr>
          <p:cNvSpPr/>
          <p:nvPr/>
        </p:nvSpPr>
        <p:spPr>
          <a:xfrm>
            <a:off x="512059" y="2179809"/>
            <a:ext cx="10171374" cy="936377"/>
          </a:xfrm>
          <a:prstGeom prst="roundRect">
            <a:avLst>
              <a:gd name="adj" fmla="val 21611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 w="12700" cmpd="thickThin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reptunghi: colțuri rotunjite 12">
            <a:extLst>
              <a:ext uri="{FF2B5EF4-FFF2-40B4-BE49-F238E27FC236}">
                <a16:creationId xmlns:a16="http://schemas.microsoft.com/office/drawing/2014/main" id="{EEE69A40-5913-3B3E-BF31-B730060723B8}"/>
              </a:ext>
            </a:extLst>
          </p:cNvPr>
          <p:cNvSpPr/>
          <p:nvPr/>
        </p:nvSpPr>
        <p:spPr>
          <a:xfrm>
            <a:off x="512059" y="3477248"/>
            <a:ext cx="10171374" cy="936377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reptunghi: colțuri rotunjite 13">
            <a:extLst>
              <a:ext uri="{FF2B5EF4-FFF2-40B4-BE49-F238E27FC236}">
                <a16:creationId xmlns:a16="http://schemas.microsoft.com/office/drawing/2014/main" id="{74493119-4887-D8C5-0654-393D10CFAF17}"/>
              </a:ext>
            </a:extLst>
          </p:cNvPr>
          <p:cNvSpPr/>
          <p:nvPr/>
        </p:nvSpPr>
        <p:spPr>
          <a:xfrm>
            <a:off x="512059" y="4820085"/>
            <a:ext cx="10171374" cy="936377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c 6" descr="Video camera with solid fill">
            <a:extLst>
              <a:ext uri="{FF2B5EF4-FFF2-40B4-BE49-F238E27FC236}">
                <a16:creationId xmlns:a16="http://schemas.microsoft.com/office/drawing/2014/main" id="{C8728E4C-DCAB-B9B1-015C-672BA3467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059" y="2179809"/>
            <a:ext cx="914400" cy="914400"/>
          </a:xfrm>
          <a:prstGeom prst="rect">
            <a:avLst/>
          </a:prstGeom>
        </p:spPr>
      </p:pic>
      <p:pic>
        <p:nvPicPr>
          <p:cNvPr id="9" name="Grafic 8" descr="Database with solid fill">
            <a:extLst>
              <a:ext uri="{FF2B5EF4-FFF2-40B4-BE49-F238E27FC236}">
                <a16:creationId xmlns:a16="http://schemas.microsoft.com/office/drawing/2014/main" id="{0473E2D8-2C5A-AAD6-2BD7-BA3BB34EA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059" y="4831073"/>
            <a:ext cx="914400" cy="914400"/>
          </a:xfrm>
          <a:prstGeom prst="rect">
            <a:avLst/>
          </a:prstGeom>
        </p:spPr>
      </p:pic>
      <p:pic>
        <p:nvPicPr>
          <p:cNvPr id="11" name="Grafic 10" descr="Camera with solid fill">
            <a:extLst>
              <a:ext uri="{FF2B5EF4-FFF2-40B4-BE49-F238E27FC236}">
                <a16:creationId xmlns:a16="http://schemas.microsoft.com/office/drawing/2014/main" id="{8B3238A5-9C25-F0DD-13BC-10F289B9B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059" y="3455271"/>
            <a:ext cx="914400" cy="914400"/>
          </a:xfrm>
          <a:prstGeom prst="rect">
            <a:avLst/>
          </a:prstGeom>
        </p:spPr>
      </p:pic>
      <p:sp>
        <p:nvSpPr>
          <p:cNvPr id="15" name="CasetăText 14">
            <a:extLst>
              <a:ext uri="{FF2B5EF4-FFF2-40B4-BE49-F238E27FC236}">
                <a16:creationId xmlns:a16="http://schemas.microsoft.com/office/drawing/2014/main" id="{1220EE17-3F17-9FB8-3505-543EEC7687EA}"/>
              </a:ext>
            </a:extLst>
          </p:cNvPr>
          <p:cNvSpPr txBox="1"/>
          <p:nvPr/>
        </p:nvSpPr>
        <p:spPr>
          <a:xfrm>
            <a:off x="1426459" y="623782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CasetăText 15">
            <a:extLst>
              <a:ext uri="{FF2B5EF4-FFF2-40B4-BE49-F238E27FC236}">
                <a16:creationId xmlns:a16="http://schemas.microsoft.com/office/drawing/2014/main" id="{0FED18E3-95A9-0EF4-351E-2DECC0459042}"/>
              </a:ext>
            </a:extLst>
          </p:cNvPr>
          <p:cNvSpPr txBox="1"/>
          <p:nvPr/>
        </p:nvSpPr>
        <p:spPr>
          <a:xfrm>
            <a:off x="1472177" y="4831073"/>
            <a:ext cx="8782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D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Trimite imaginile și videoclipurile în secțiunea stocare a bazei de date </a:t>
            </a:r>
            <a:r>
              <a:rPr kumimoji="0" lang="ro-MD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firebase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20" name="CasetăText 19">
            <a:extLst>
              <a:ext uri="{FF2B5EF4-FFF2-40B4-BE49-F238E27FC236}">
                <a16:creationId xmlns:a16="http://schemas.microsoft.com/office/drawing/2014/main" id="{47D4BFCD-A779-06C2-CE01-3C09464A9149}"/>
              </a:ext>
            </a:extLst>
          </p:cNvPr>
          <p:cNvSpPr txBox="1"/>
          <p:nvPr/>
        </p:nvSpPr>
        <p:spPr>
          <a:xfrm>
            <a:off x="1472177" y="3455271"/>
            <a:ext cx="91302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D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Pozează încăperea dacă pacientul nu a poziționat corect pastilele</a:t>
            </a:r>
          </a:p>
        </p:txBody>
      </p:sp>
      <p:sp>
        <p:nvSpPr>
          <p:cNvPr id="24" name="CasetăText 23">
            <a:extLst>
              <a:ext uri="{FF2B5EF4-FFF2-40B4-BE49-F238E27FC236}">
                <a16:creationId xmlns:a16="http://schemas.microsoft.com/office/drawing/2014/main" id="{0F9EE174-1F18-6A9F-BCBD-8EEE8658C70A}"/>
              </a:ext>
            </a:extLst>
          </p:cNvPr>
          <p:cNvSpPr txBox="1"/>
          <p:nvPr/>
        </p:nvSpPr>
        <p:spPr>
          <a:xfrm>
            <a:off x="1426459" y="2168820"/>
            <a:ext cx="87013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D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Înregistrează pacientul în momentul administrării comprimatelor medicamentoase</a:t>
            </a:r>
          </a:p>
        </p:txBody>
      </p:sp>
    </p:spTree>
    <p:extLst>
      <p:ext uri="{BB962C8B-B14F-4D97-AF65-F5344CB8AC3E}">
        <p14:creationId xmlns:p14="http://schemas.microsoft.com/office/powerpoint/2010/main" val="11795258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559B31DF-A411-368D-C592-49F5B4486D09}"/>
              </a:ext>
            </a:extLst>
          </p:cNvPr>
          <p:cNvSpPr txBox="1"/>
          <p:nvPr/>
        </p:nvSpPr>
        <p:spPr>
          <a:xfrm>
            <a:off x="1585732" y="620172"/>
            <a:ext cx="8669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MD" sz="4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CUM A FOST REALIZAT?</a:t>
            </a:r>
            <a:endParaRPr lang="en-US" sz="5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4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F8E7F66D-DB11-7FB4-8DF7-51B00B9C40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863" y="1682662"/>
            <a:ext cx="3662086" cy="4882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8F5EFFC2-C528-A027-B271-C6E90F27ECD5}"/>
              </a:ext>
            </a:extLst>
          </p:cNvPr>
          <p:cNvSpPr txBox="1"/>
          <p:nvPr/>
        </p:nvSpPr>
        <p:spPr>
          <a:xfrm>
            <a:off x="680736" y="1791836"/>
            <a:ext cx="94647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2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Componente utilizate: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Raspberry PI 3 model B</a:t>
            </a:r>
            <a:endParaRPr lang="ro-MD" sz="2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Cameră OV5647 de 5 mega pixeli</a:t>
            </a:r>
            <a:endParaRPr lang="ro-MD" sz="2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MD" sz="2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HC-SR04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814FD380-02FE-CDBC-E651-A6F7111B5A16}"/>
              </a:ext>
            </a:extLst>
          </p:cNvPr>
          <p:cNvSpPr txBox="1"/>
          <p:nvPr/>
        </p:nvSpPr>
        <p:spPr>
          <a:xfrm>
            <a:off x="680736" y="4346425"/>
            <a:ext cx="946471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2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Tehnologii utilizate: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ro-MD" sz="2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8" name="Picture 2" descr="Big Image - Python Gif File Logo (2400x1697)">
            <a:extLst>
              <a:ext uri="{FF2B5EF4-FFF2-40B4-BE49-F238E27FC236}">
                <a16:creationId xmlns:a16="http://schemas.microsoft.com/office/drawing/2014/main" id="{2D4FB530-25B3-0769-89DD-605B0FF8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869" y="4982135"/>
            <a:ext cx="726861" cy="7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0B0E661D-3D6A-A50C-E6F9-0BCA447F9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9" y="5033224"/>
            <a:ext cx="2034542" cy="57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708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ă logică: conector 1">
            <a:extLst>
              <a:ext uri="{FF2B5EF4-FFF2-40B4-BE49-F238E27FC236}">
                <a16:creationId xmlns:a16="http://schemas.microsoft.com/office/drawing/2014/main" id="{3C5CD798-D05D-B60A-F28D-84DA2266C053}"/>
              </a:ext>
            </a:extLst>
          </p:cNvPr>
          <p:cNvSpPr/>
          <p:nvPr/>
        </p:nvSpPr>
        <p:spPr>
          <a:xfrm rot="21150199">
            <a:off x="593421" y="643978"/>
            <a:ext cx="5786429" cy="5861599"/>
          </a:xfrm>
          <a:prstGeom prst="flowChartConnector">
            <a:avLst/>
          </a:prstGeom>
          <a:solidFill>
            <a:srgbClr val="00B0F0">
              <a:alpha val="31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AD069BF5-A368-6034-1692-087CC392982B}"/>
              </a:ext>
            </a:extLst>
          </p:cNvPr>
          <p:cNvSpPr txBox="1"/>
          <p:nvPr/>
        </p:nvSpPr>
        <p:spPr>
          <a:xfrm>
            <a:off x="1195040" y="1283265"/>
            <a:ext cx="46038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A</a:t>
            </a:r>
            <a:r>
              <a:rPr lang="ro-MD" sz="60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PLICAȚIA</a:t>
            </a:r>
          </a:p>
          <a:p>
            <a:pPr algn="ctr"/>
            <a:endParaRPr lang="ro-MD" sz="6000" dirty="0">
              <a:solidFill>
                <a:schemeClr val="bg1"/>
              </a:solidFill>
              <a:latin typeface="Amasis MT Pro Black" panose="020B0604020202020204" pitchFamily="18" charset="0"/>
              <a:cs typeface="Aharoni" panose="02010803020104030203" pitchFamily="2" charset="-79"/>
            </a:endParaRPr>
          </a:p>
          <a:p>
            <a:pPr algn="ctr"/>
            <a:endParaRPr lang="ro-MD" sz="6000" dirty="0">
              <a:solidFill>
                <a:schemeClr val="bg1"/>
              </a:solidFill>
              <a:latin typeface="Amasis MT Pro Black" panose="020B0604020202020204" pitchFamily="18" charset="0"/>
              <a:cs typeface="Aharoni" panose="02010803020104030203" pitchFamily="2" charset="-79"/>
            </a:endParaRPr>
          </a:p>
          <a:p>
            <a:pPr algn="ctr"/>
            <a:r>
              <a:rPr lang="ro-MD" sz="60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 </a:t>
            </a:r>
          </a:p>
          <a:p>
            <a:pPr algn="ctr"/>
            <a:r>
              <a:rPr lang="ro-MD" sz="60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ANDROID</a:t>
            </a:r>
            <a:endParaRPr lang="en-US" sz="6000" dirty="0">
              <a:solidFill>
                <a:schemeClr val="bg1"/>
              </a:solidFill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pic>
        <p:nvPicPr>
          <p:cNvPr id="4" name="Grafic 3" descr="Smart Phone with solid fill">
            <a:extLst>
              <a:ext uri="{FF2B5EF4-FFF2-40B4-BE49-F238E27FC236}">
                <a16:creationId xmlns:a16="http://schemas.microsoft.com/office/drawing/2014/main" id="{903E54C2-5C3D-2032-312E-1C47ED440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5435" y="2076210"/>
            <a:ext cx="3076792" cy="3076792"/>
          </a:xfrm>
          <a:prstGeom prst="rect">
            <a:avLst/>
          </a:prstGeom>
        </p:spPr>
      </p:pic>
      <p:pic>
        <p:nvPicPr>
          <p:cNvPr id="5" name="Grafic 4" descr="Marker with solid fill">
            <a:extLst>
              <a:ext uri="{FF2B5EF4-FFF2-40B4-BE49-F238E27FC236}">
                <a16:creationId xmlns:a16="http://schemas.microsoft.com/office/drawing/2014/main" id="{7654E32A-B24E-E6B3-76A7-AF8EF79ED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04" y="2929250"/>
            <a:ext cx="1291053" cy="1291053"/>
          </a:xfrm>
          <a:prstGeom prst="rect">
            <a:avLst/>
          </a:prstGeom>
        </p:spPr>
      </p:pic>
      <p:cxnSp>
        <p:nvCxnSpPr>
          <p:cNvPr id="11" name="Conector drept 10">
            <a:extLst>
              <a:ext uri="{FF2B5EF4-FFF2-40B4-BE49-F238E27FC236}">
                <a16:creationId xmlns:a16="http://schemas.microsoft.com/office/drawing/2014/main" id="{E4AC5218-65A9-F67B-55C1-AD4C2EA4C660}"/>
              </a:ext>
            </a:extLst>
          </p:cNvPr>
          <p:cNvCxnSpPr>
            <a:cxnSpLocks/>
          </p:cNvCxnSpPr>
          <p:nvPr/>
        </p:nvCxnSpPr>
        <p:spPr>
          <a:xfrm flipV="1">
            <a:off x="6096000" y="2076210"/>
            <a:ext cx="1288648" cy="227152"/>
          </a:xfrm>
          <a:prstGeom prst="line">
            <a:avLst/>
          </a:prstGeom>
          <a:ln w="82550" cmpd="sng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54D02F4C-B508-2729-60AB-6438513A71C8}"/>
              </a:ext>
            </a:extLst>
          </p:cNvPr>
          <p:cNvCxnSpPr>
            <a:cxnSpLocks/>
          </p:cNvCxnSpPr>
          <p:nvPr/>
        </p:nvCxnSpPr>
        <p:spPr>
          <a:xfrm>
            <a:off x="9757458" y="3287210"/>
            <a:ext cx="312517" cy="918196"/>
          </a:xfrm>
          <a:prstGeom prst="line">
            <a:avLst/>
          </a:prstGeom>
          <a:ln w="762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Zoom de diapozitiv 23">
                <a:extLst>
                  <a:ext uri="{FF2B5EF4-FFF2-40B4-BE49-F238E27FC236}">
                    <a16:creationId xmlns:a16="http://schemas.microsoft.com/office/drawing/2014/main" id="{CCC23BF0-9345-4FDE-BF31-160779FD81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6932760"/>
                  </p:ext>
                </p:extLst>
              </p:nvPr>
            </p:nvGraphicFramePr>
            <p:xfrm>
              <a:off x="7222603" y="540845"/>
              <a:ext cx="3495886" cy="3011839"/>
            </p:xfrm>
            <a:graphic>
              <a:graphicData uri="http://schemas.microsoft.com/office/powerpoint/2016/slidezoom">
                <pslz:sldZm>
                  <pslz:sldZmObj sldId="262" cId="3009842031">
                    <pslz:zmPr id="{E07CDD84-D1D0-4588-9A12-A01AF7437209}" imageType="cover" transitionDur="5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95886" cy="301183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Zoom de diapozitiv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CC23BF0-9345-4FDE-BF31-160779FD81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2603" y="540845"/>
                <a:ext cx="3495886" cy="3011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Zoom de diapozitiv 25">
                <a:extLst>
                  <a:ext uri="{FF2B5EF4-FFF2-40B4-BE49-F238E27FC236}">
                    <a16:creationId xmlns:a16="http://schemas.microsoft.com/office/drawing/2014/main" id="{B5354411-9C3A-3F0D-2571-0A08F543B3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3096828"/>
                  </p:ext>
                </p:extLst>
              </p:nvPr>
            </p:nvGraphicFramePr>
            <p:xfrm>
              <a:off x="9096386" y="4106103"/>
              <a:ext cx="2859841" cy="2579738"/>
            </p:xfrm>
            <a:graphic>
              <a:graphicData uri="http://schemas.microsoft.com/office/powerpoint/2016/slidezoom">
                <pslz:sldZm>
                  <pslz:sldZmObj sldId="263" cId="2638142460">
                    <pslz:zmPr id="{43BA812A-1C16-4957-846F-614CE73FA30C}" imageType="cover" transitionDur="5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59841" cy="257973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Zoom de diapozitiv 2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5354411-9C3A-3F0D-2571-0A08F543B3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6386" y="4106103"/>
                <a:ext cx="2859841" cy="25797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39525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285B8494-89F5-30FD-25FD-8F647BDEBE13}"/>
              </a:ext>
            </a:extLst>
          </p:cNvPr>
          <p:cNvSpPr txBox="1"/>
          <p:nvPr/>
        </p:nvSpPr>
        <p:spPr>
          <a:xfrm>
            <a:off x="1826325" y="378657"/>
            <a:ext cx="8539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44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TEHNOLOGII UTILIZATE</a:t>
            </a:r>
            <a:endParaRPr lang="en-US" sz="4400" dirty="0">
              <a:solidFill>
                <a:schemeClr val="bg1"/>
              </a:solidFill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2565B079-CBDA-48A9-0C31-37B1D729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511" y="3984806"/>
            <a:ext cx="3511950" cy="9877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1D49FA21-26A4-32BE-391D-9258AA44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298" y="1769917"/>
            <a:ext cx="1789859" cy="159306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E43F7026-2E3D-C877-F53B-7160D2EF6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139" y="3795273"/>
            <a:ext cx="1236995" cy="136680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A21252EC-7110-8671-955D-C735251ED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74" y="1733599"/>
            <a:ext cx="4052035" cy="20141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98420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9E6705E5-C239-0793-1AF3-BB342E64DD74}"/>
              </a:ext>
            </a:extLst>
          </p:cNvPr>
          <p:cNvSpPr txBox="1"/>
          <p:nvPr/>
        </p:nvSpPr>
        <p:spPr>
          <a:xfrm>
            <a:off x="1363461" y="298827"/>
            <a:ext cx="9644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48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CE POATE FACE APLICAȚIA?</a:t>
            </a:r>
            <a:endParaRPr lang="en-US" sz="4800" dirty="0">
              <a:solidFill>
                <a:schemeClr val="bg1"/>
              </a:solidFill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4B6E842-B3B6-0C43-DCC5-52E7A945D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513" y="1203985"/>
            <a:ext cx="2541179" cy="5509331"/>
          </a:xfrm>
          <a:prstGeom prst="rect">
            <a:avLst/>
          </a:prstGeom>
        </p:spPr>
      </p:pic>
      <p:sp>
        <p:nvSpPr>
          <p:cNvPr id="12" name="Dreptunghi: colțuri rotunjite 11">
            <a:extLst>
              <a:ext uri="{FF2B5EF4-FFF2-40B4-BE49-F238E27FC236}">
                <a16:creationId xmlns:a16="http://schemas.microsoft.com/office/drawing/2014/main" id="{6654D9C9-BA73-D79E-F380-59A98470C505}"/>
              </a:ext>
            </a:extLst>
          </p:cNvPr>
          <p:cNvSpPr/>
          <p:nvPr/>
        </p:nvSpPr>
        <p:spPr>
          <a:xfrm>
            <a:off x="2025466" y="1129824"/>
            <a:ext cx="3298888" cy="443493"/>
          </a:xfrm>
          <a:prstGeom prst="roundRect">
            <a:avLst/>
          </a:prstGeom>
          <a:solidFill>
            <a:schemeClr val="accent1">
              <a:alpha val="12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14955947-FD12-31DE-F234-FE736F75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288" y="298827"/>
            <a:ext cx="732862" cy="10225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3D57E78D-0DDC-8F63-C7F3-9C931B8EFC3B}"/>
              </a:ext>
            </a:extLst>
          </p:cNvPr>
          <p:cNvSpPr txBox="1"/>
          <p:nvPr/>
        </p:nvSpPr>
        <p:spPr>
          <a:xfrm>
            <a:off x="2145334" y="1166904"/>
            <a:ext cx="2541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Afișează notificare</a:t>
            </a:r>
            <a:endParaRPr lang="en-US" dirty="0"/>
          </a:p>
        </p:txBody>
      </p:sp>
      <p:sp>
        <p:nvSpPr>
          <p:cNvPr id="13" name="Dreptunghi: colțuri rotunjite 12">
            <a:extLst>
              <a:ext uri="{FF2B5EF4-FFF2-40B4-BE49-F238E27FC236}">
                <a16:creationId xmlns:a16="http://schemas.microsoft.com/office/drawing/2014/main" id="{D9934908-ECAC-3ED4-82D9-7F1B39BF119E}"/>
              </a:ext>
            </a:extLst>
          </p:cNvPr>
          <p:cNvSpPr/>
          <p:nvPr/>
        </p:nvSpPr>
        <p:spPr>
          <a:xfrm>
            <a:off x="4548851" y="3842795"/>
            <a:ext cx="4980377" cy="570815"/>
          </a:xfrm>
          <a:prstGeom prst="roundRect">
            <a:avLst/>
          </a:prstGeom>
          <a:solidFill>
            <a:schemeClr val="accent1">
              <a:alpha val="12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83099511-5C52-AE1E-34AB-F22BCCB82F4A}"/>
              </a:ext>
            </a:extLst>
          </p:cNvPr>
          <p:cNvSpPr txBox="1"/>
          <p:nvPr/>
        </p:nvSpPr>
        <p:spPr>
          <a:xfrm>
            <a:off x="7227692" y="3970117"/>
            <a:ext cx="2301536" cy="38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Acceptă întrebări</a:t>
            </a:r>
            <a:endParaRPr lang="en-US" dirty="0"/>
          </a:p>
        </p:txBody>
      </p:sp>
      <p:sp>
        <p:nvSpPr>
          <p:cNvPr id="14" name="Dreptunghi: colțuri rotunjite 13">
            <a:extLst>
              <a:ext uri="{FF2B5EF4-FFF2-40B4-BE49-F238E27FC236}">
                <a16:creationId xmlns:a16="http://schemas.microsoft.com/office/drawing/2014/main" id="{3C18FE97-F5D0-023B-13D9-0A2344235EC8}"/>
              </a:ext>
            </a:extLst>
          </p:cNvPr>
          <p:cNvSpPr/>
          <p:nvPr/>
        </p:nvSpPr>
        <p:spPr>
          <a:xfrm>
            <a:off x="986883" y="4507910"/>
            <a:ext cx="6386190" cy="654399"/>
          </a:xfrm>
          <a:prstGeom prst="roundRect">
            <a:avLst/>
          </a:prstGeom>
          <a:solidFill>
            <a:schemeClr val="accent1">
              <a:alpha val="12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B6E00B15-D904-D2E1-D34A-24F0E056215C}"/>
              </a:ext>
            </a:extLst>
          </p:cNvPr>
          <p:cNvSpPr txBox="1"/>
          <p:nvPr/>
        </p:nvSpPr>
        <p:spPr>
          <a:xfrm>
            <a:off x="1055714" y="4650443"/>
            <a:ext cx="356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Obține locația dispozitivului</a:t>
            </a:r>
            <a:endParaRPr lang="en-US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3ADA4AD0-4058-2F2D-B715-E269291520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t="6167" r="3011"/>
          <a:stretch/>
        </p:blipFill>
        <p:spPr bwMode="auto">
          <a:xfrm>
            <a:off x="1017646" y="1984456"/>
            <a:ext cx="3634451" cy="1077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7" name="Conector drept cu săgeată 16">
            <a:extLst>
              <a:ext uri="{FF2B5EF4-FFF2-40B4-BE49-F238E27FC236}">
                <a16:creationId xmlns:a16="http://schemas.microsoft.com/office/drawing/2014/main" id="{AA3EAFDC-F731-77C1-612C-DFA4B83F4E6A}"/>
              </a:ext>
            </a:extLst>
          </p:cNvPr>
          <p:cNvCxnSpPr>
            <a:cxnSpLocks/>
          </p:cNvCxnSpPr>
          <p:nvPr/>
        </p:nvCxnSpPr>
        <p:spPr>
          <a:xfrm>
            <a:off x="2829032" y="1573317"/>
            <a:ext cx="0" cy="41113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424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ă logică: conector 1">
            <a:extLst>
              <a:ext uri="{FF2B5EF4-FFF2-40B4-BE49-F238E27FC236}">
                <a16:creationId xmlns:a16="http://schemas.microsoft.com/office/drawing/2014/main" id="{CE8509C6-B170-8487-51FD-481C7C103AB6}"/>
              </a:ext>
            </a:extLst>
          </p:cNvPr>
          <p:cNvSpPr/>
          <p:nvPr/>
        </p:nvSpPr>
        <p:spPr>
          <a:xfrm rot="20713259">
            <a:off x="222915" y="524702"/>
            <a:ext cx="5897098" cy="5960993"/>
          </a:xfrm>
          <a:prstGeom prst="flowChartConnector">
            <a:avLst/>
          </a:prstGeom>
          <a:solidFill>
            <a:srgbClr val="47CFFF">
              <a:alpha val="3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EB77F4E0-21A9-DF5F-9BE9-E26004290233}"/>
              </a:ext>
            </a:extLst>
          </p:cNvPr>
          <p:cNvSpPr txBox="1"/>
          <p:nvPr/>
        </p:nvSpPr>
        <p:spPr>
          <a:xfrm>
            <a:off x="47491" y="1206046"/>
            <a:ext cx="62479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66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CEASUL </a:t>
            </a:r>
          </a:p>
          <a:p>
            <a:pPr algn="ctr"/>
            <a:r>
              <a:rPr lang="ro-MD" sz="66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INTELIGENT</a:t>
            </a:r>
            <a:endParaRPr lang="en-US" sz="6600" dirty="0">
              <a:solidFill>
                <a:schemeClr val="bg1"/>
              </a:solidFill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pic>
        <p:nvPicPr>
          <p:cNvPr id="4" name="Grafic 3" descr="Watch with solid fill">
            <a:extLst>
              <a:ext uri="{FF2B5EF4-FFF2-40B4-BE49-F238E27FC236}">
                <a16:creationId xmlns:a16="http://schemas.microsoft.com/office/drawing/2014/main" id="{035C7C12-8A41-0854-C04C-4ED363879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94754" y="2597950"/>
            <a:ext cx="4353419" cy="4353419"/>
          </a:xfrm>
          <a:prstGeom prst="rect">
            <a:avLst/>
          </a:prstGeom>
        </p:spPr>
      </p:pic>
      <p:cxnSp>
        <p:nvCxnSpPr>
          <p:cNvPr id="10" name="Conector drept 9">
            <a:extLst>
              <a:ext uri="{FF2B5EF4-FFF2-40B4-BE49-F238E27FC236}">
                <a16:creationId xmlns:a16="http://schemas.microsoft.com/office/drawing/2014/main" id="{28AFE3DB-04BF-F396-6957-2623742563DB}"/>
              </a:ext>
            </a:extLst>
          </p:cNvPr>
          <p:cNvCxnSpPr>
            <a:cxnSpLocks/>
          </p:cNvCxnSpPr>
          <p:nvPr/>
        </p:nvCxnSpPr>
        <p:spPr>
          <a:xfrm flipV="1">
            <a:off x="5880673" y="2059531"/>
            <a:ext cx="1169043" cy="208344"/>
          </a:xfrm>
          <a:prstGeom prst="line">
            <a:avLst/>
          </a:prstGeom>
          <a:ln w="76200">
            <a:solidFill>
              <a:schemeClr val="bg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rept 10">
            <a:extLst>
              <a:ext uri="{FF2B5EF4-FFF2-40B4-BE49-F238E27FC236}">
                <a16:creationId xmlns:a16="http://schemas.microsoft.com/office/drawing/2014/main" id="{8B1EC40D-930D-AECB-5C1E-7F88EF0A8C18}"/>
              </a:ext>
            </a:extLst>
          </p:cNvPr>
          <p:cNvCxnSpPr>
            <a:cxnSpLocks/>
          </p:cNvCxnSpPr>
          <p:nvPr/>
        </p:nvCxnSpPr>
        <p:spPr>
          <a:xfrm>
            <a:off x="5903897" y="4590126"/>
            <a:ext cx="1169043" cy="349951"/>
          </a:xfrm>
          <a:prstGeom prst="line">
            <a:avLst/>
          </a:prstGeom>
          <a:ln w="76200">
            <a:solidFill>
              <a:schemeClr val="bg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diapozitiv 13">
                <a:extLst>
                  <a:ext uri="{FF2B5EF4-FFF2-40B4-BE49-F238E27FC236}">
                    <a16:creationId xmlns:a16="http://schemas.microsoft.com/office/drawing/2014/main" id="{79D3F16D-D377-2D34-81EF-482039D7A6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952915"/>
                  </p:ext>
                </p:extLst>
              </p:nvPr>
            </p:nvGraphicFramePr>
            <p:xfrm>
              <a:off x="7390851" y="345611"/>
              <a:ext cx="3523825" cy="2879572"/>
            </p:xfrm>
            <a:graphic>
              <a:graphicData uri="http://schemas.microsoft.com/office/powerpoint/2016/slidezoom">
                <pslz:sldZm>
                  <pslz:sldZmObj sldId="266" cId="416627563">
                    <pslz:zmPr id="{88AE1A9F-A8EE-4CFC-B82B-8CB5103CE9D7}" imageType="cover" transitionDur="5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3825" cy="287957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diapozitiv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9D3F16D-D377-2D34-81EF-482039D7A6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0851" y="345611"/>
                <a:ext cx="3523825" cy="2879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diapozitiv 15">
                <a:extLst>
                  <a:ext uri="{FF2B5EF4-FFF2-40B4-BE49-F238E27FC236}">
                    <a16:creationId xmlns:a16="http://schemas.microsoft.com/office/drawing/2014/main" id="{95D0F17B-0270-E7C1-F350-532161E4A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1497938"/>
                  </p:ext>
                </p:extLst>
              </p:nvPr>
            </p:nvGraphicFramePr>
            <p:xfrm>
              <a:off x="7628663" y="3693004"/>
              <a:ext cx="3159348" cy="2819385"/>
            </p:xfrm>
            <a:graphic>
              <a:graphicData uri="http://schemas.microsoft.com/office/powerpoint/2016/slidezoom">
                <pslz:sldZm>
                  <pslz:sldZmObj sldId="265" cId="2676365894">
                    <pslz:zmPr id="{07D3F37B-8237-48E2-9B1D-B273F963FEB4}" imageType="cover" transitionDur="5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9348" cy="28193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diapozitiv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5D0F17B-0270-E7C1-F350-532161E4A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8663" y="3693004"/>
                <a:ext cx="3159348" cy="28193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8411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9C5704C9-A55A-961E-45EA-7DEBDD25216A}"/>
              </a:ext>
            </a:extLst>
          </p:cNvPr>
          <p:cNvSpPr txBox="1"/>
          <p:nvPr/>
        </p:nvSpPr>
        <p:spPr>
          <a:xfrm>
            <a:off x="1331088" y="263207"/>
            <a:ext cx="9699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40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CUM TRIMITEM DATELE?</a:t>
            </a:r>
            <a:endParaRPr lang="en-US" sz="4000" dirty="0">
              <a:solidFill>
                <a:schemeClr val="bg1"/>
              </a:solidFill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3" name="Schemă logică: conector 2">
            <a:extLst>
              <a:ext uri="{FF2B5EF4-FFF2-40B4-BE49-F238E27FC236}">
                <a16:creationId xmlns:a16="http://schemas.microsoft.com/office/drawing/2014/main" id="{7AE7F669-24ED-3076-E750-1F9C853D7527}"/>
              </a:ext>
            </a:extLst>
          </p:cNvPr>
          <p:cNvSpPr/>
          <p:nvPr/>
        </p:nvSpPr>
        <p:spPr>
          <a:xfrm rot="20713259">
            <a:off x="2472570" y="2073794"/>
            <a:ext cx="3323172" cy="3259217"/>
          </a:xfrm>
          <a:prstGeom prst="flowChartConnector">
            <a:avLst/>
          </a:prstGeom>
          <a:solidFill>
            <a:srgbClr val="47CFFF">
              <a:alpha val="3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chemă logică: conector 3">
            <a:extLst>
              <a:ext uri="{FF2B5EF4-FFF2-40B4-BE49-F238E27FC236}">
                <a16:creationId xmlns:a16="http://schemas.microsoft.com/office/drawing/2014/main" id="{A80E0527-BEC3-A9B2-23D1-02F8E8DF95E2}"/>
              </a:ext>
            </a:extLst>
          </p:cNvPr>
          <p:cNvSpPr/>
          <p:nvPr/>
        </p:nvSpPr>
        <p:spPr>
          <a:xfrm rot="20713259">
            <a:off x="6425233" y="1926087"/>
            <a:ext cx="3381601" cy="3338610"/>
          </a:xfrm>
          <a:prstGeom prst="flowChartConnector">
            <a:avLst/>
          </a:prstGeom>
          <a:solidFill>
            <a:srgbClr val="47CFFF">
              <a:alpha val="3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C9349CC-7AB6-8636-5358-C722BB6B0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69" y="2306180"/>
            <a:ext cx="1659773" cy="1659773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9EB118E3-6B00-4F31-B98B-9553C989D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02" y="2534130"/>
            <a:ext cx="1375386" cy="1375386"/>
          </a:xfrm>
          <a:prstGeom prst="rect">
            <a:avLst/>
          </a:prstGeo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CA72B782-3E70-F0DD-D76D-BDFBCEBA0BCA}"/>
              </a:ext>
            </a:extLst>
          </p:cNvPr>
          <p:cNvSpPr txBox="1"/>
          <p:nvPr/>
        </p:nvSpPr>
        <p:spPr>
          <a:xfrm>
            <a:off x="6813806" y="3933800"/>
            <a:ext cx="2705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FitnessSyncer</a:t>
            </a:r>
            <a:endParaRPr lang="en-US" b="1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278FA825-31CF-27CB-7682-28E152EA0F94}"/>
              </a:ext>
            </a:extLst>
          </p:cNvPr>
          <p:cNvSpPr txBox="1"/>
          <p:nvPr/>
        </p:nvSpPr>
        <p:spPr>
          <a:xfrm>
            <a:off x="2615061" y="4007469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Samsung Health</a:t>
            </a:r>
            <a:endParaRPr lang="en-US" sz="2800" b="1" i="0" dirty="0">
              <a:solidFill>
                <a:schemeClr val="bg1"/>
              </a:solidFill>
              <a:effectLst/>
              <a:latin typeface="arial" panose="020B0604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13" name="Conector drept 12">
            <a:extLst>
              <a:ext uri="{FF2B5EF4-FFF2-40B4-BE49-F238E27FC236}">
                <a16:creationId xmlns:a16="http://schemas.microsoft.com/office/drawing/2014/main" id="{952FFBCA-BD31-EE25-B651-B249F243809C}"/>
              </a:ext>
            </a:extLst>
          </p:cNvPr>
          <p:cNvCxnSpPr>
            <a:cxnSpLocks/>
          </p:cNvCxnSpPr>
          <p:nvPr/>
        </p:nvCxnSpPr>
        <p:spPr>
          <a:xfrm>
            <a:off x="5618082" y="2967419"/>
            <a:ext cx="921614" cy="0"/>
          </a:xfrm>
          <a:prstGeom prst="line">
            <a:avLst/>
          </a:prstGeom>
          <a:ln w="82550" cmpd="sng">
            <a:solidFill>
              <a:schemeClr val="bg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rept 14">
            <a:extLst>
              <a:ext uri="{FF2B5EF4-FFF2-40B4-BE49-F238E27FC236}">
                <a16:creationId xmlns:a16="http://schemas.microsoft.com/office/drawing/2014/main" id="{6E9E87C9-DBEA-9D9E-BB3E-DBD0C60053A7}"/>
              </a:ext>
            </a:extLst>
          </p:cNvPr>
          <p:cNvCxnSpPr>
            <a:cxnSpLocks/>
          </p:cNvCxnSpPr>
          <p:nvPr/>
        </p:nvCxnSpPr>
        <p:spPr>
          <a:xfrm>
            <a:off x="5618082" y="4419364"/>
            <a:ext cx="1030948" cy="0"/>
          </a:xfrm>
          <a:prstGeom prst="line">
            <a:avLst/>
          </a:prstGeom>
          <a:ln w="82550" cmpd="sng">
            <a:solidFill>
              <a:schemeClr val="bg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248175B8-E4D6-EF26-600E-A1DAA72C2238}"/>
              </a:ext>
            </a:extLst>
          </p:cNvPr>
          <p:cNvCxnSpPr>
            <a:cxnSpLocks/>
          </p:cNvCxnSpPr>
          <p:nvPr/>
        </p:nvCxnSpPr>
        <p:spPr>
          <a:xfrm>
            <a:off x="9777634" y="3528812"/>
            <a:ext cx="836351" cy="0"/>
          </a:xfrm>
          <a:prstGeom prst="line">
            <a:avLst/>
          </a:prstGeom>
          <a:ln w="82550" cmpd="sng">
            <a:solidFill>
              <a:schemeClr val="bg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c 19" descr="Email with solid fill">
            <a:extLst>
              <a:ext uri="{FF2B5EF4-FFF2-40B4-BE49-F238E27FC236}">
                <a16:creationId xmlns:a16="http://schemas.microsoft.com/office/drawing/2014/main" id="{94169132-80C3-BEAC-866C-84EDC000F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68805" y="3019400"/>
            <a:ext cx="914400" cy="914400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69A4E2AC-177C-7A7B-8A86-CAF31D6363A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6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3" y="2541424"/>
            <a:ext cx="851990" cy="851990"/>
          </a:xfrm>
          <a:prstGeom prst="rect">
            <a:avLst/>
          </a:prstGeom>
        </p:spPr>
      </p:pic>
      <p:cxnSp>
        <p:nvCxnSpPr>
          <p:cNvPr id="28" name="Conector drept 27">
            <a:extLst>
              <a:ext uri="{FF2B5EF4-FFF2-40B4-BE49-F238E27FC236}">
                <a16:creationId xmlns:a16="http://schemas.microsoft.com/office/drawing/2014/main" id="{B57CB8C7-E456-A601-3DDB-29C4BCCF4957}"/>
              </a:ext>
            </a:extLst>
          </p:cNvPr>
          <p:cNvCxnSpPr>
            <a:cxnSpLocks/>
          </p:cNvCxnSpPr>
          <p:nvPr/>
        </p:nvCxnSpPr>
        <p:spPr>
          <a:xfrm>
            <a:off x="1596262" y="3595392"/>
            <a:ext cx="836351" cy="0"/>
          </a:xfrm>
          <a:prstGeom prst="line">
            <a:avLst/>
          </a:prstGeom>
          <a:ln w="82550" cmpd="sng">
            <a:solidFill>
              <a:schemeClr val="bg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c 29" descr="Confused person with solid fill">
            <a:extLst>
              <a:ext uri="{FF2B5EF4-FFF2-40B4-BE49-F238E27FC236}">
                <a16:creationId xmlns:a16="http://schemas.microsoft.com/office/drawing/2014/main" id="{B13A7C2B-3456-9F66-BCBC-4D5DC868F2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85083" y="3001992"/>
            <a:ext cx="1740079" cy="1740079"/>
          </a:xfrm>
          <a:prstGeom prst="rect">
            <a:avLst/>
          </a:prstGeom>
        </p:spPr>
      </p:pic>
      <p:pic>
        <p:nvPicPr>
          <p:cNvPr id="32" name="Grafic 31" descr="Watch with solid fill">
            <a:extLst>
              <a:ext uri="{FF2B5EF4-FFF2-40B4-BE49-F238E27FC236}">
                <a16:creationId xmlns:a16="http://schemas.microsoft.com/office/drawing/2014/main" id="{DA03BA59-8082-D140-43C5-8369EEF9B7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8571" y="3601278"/>
            <a:ext cx="226846" cy="2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75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tăText 4">
            <a:extLst>
              <a:ext uri="{FF2B5EF4-FFF2-40B4-BE49-F238E27FC236}">
                <a16:creationId xmlns:a16="http://schemas.microsoft.com/office/drawing/2014/main" id="{F2AA5C5C-327E-1132-B2EB-7A86EB58577B}"/>
              </a:ext>
            </a:extLst>
          </p:cNvPr>
          <p:cNvSpPr txBox="1"/>
          <p:nvPr/>
        </p:nvSpPr>
        <p:spPr>
          <a:xfrm>
            <a:off x="3010865" y="370532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D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B0604020202020204" pitchFamily="18" charset="0"/>
                <a:ea typeface="+mn-ea"/>
                <a:cs typeface="Aharoni" panose="02010803020104030203" pitchFamily="2" charset="-79"/>
              </a:rPr>
              <a:t>CE DATE OBȚINEM?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B0604020202020204" pitchFamily="18" charset="0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55FD6C3F-26EF-5DC6-EDA0-639059564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69"/>
          <a:stretch/>
        </p:blipFill>
        <p:spPr>
          <a:xfrm>
            <a:off x="61048" y="1927149"/>
            <a:ext cx="5899634" cy="4015417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CE42D42A-FCBE-250A-AE2D-EC414D5B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96" y="1927149"/>
            <a:ext cx="5911078" cy="40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6589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: colțuri rotunjite 7">
            <a:extLst>
              <a:ext uri="{FF2B5EF4-FFF2-40B4-BE49-F238E27FC236}">
                <a16:creationId xmlns:a16="http://schemas.microsoft.com/office/drawing/2014/main" id="{246E7D16-37A8-F4D6-18B1-CD9B160D5F67}"/>
              </a:ext>
            </a:extLst>
          </p:cNvPr>
          <p:cNvSpPr/>
          <p:nvPr/>
        </p:nvSpPr>
        <p:spPr>
          <a:xfrm rot="21156245">
            <a:off x="736440" y="1126082"/>
            <a:ext cx="8981954" cy="1330163"/>
          </a:xfrm>
          <a:prstGeom prst="roundRect">
            <a:avLst>
              <a:gd name="adj" fmla="val 50000"/>
            </a:avLst>
          </a:prstGeom>
          <a:solidFill>
            <a:schemeClr val="tx2">
              <a:alpha val="50000"/>
            </a:schemeClr>
          </a:solidFill>
          <a:ln w="476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D87A2940-6B9D-6F4A-7B88-3C0D5D44A678}"/>
              </a:ext>
            </a:extLst>
          </p:cNvPr>
          <p:cNvSpPr txBox="1"/>
          <p:nvPr/>
        </p:nvSpPr>
        <p:spPr>
          <a:xfrm rot="21156245">
            <a:off x="2107563" y="1243728"/>
            <a:ext cx="7005088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ro-MD" sz="6000" dirty="0">
                <a:solidFill>
                  <a:schemeClr val="bg1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APLICAȚIA WEB</a:t>
            </a:r>
            <a:endParaRPr lang="en-US" sz="6000" dirty="0">
              <a:solidFill>
                <a:schemeClr val="bg1"/>
              </a:solidFill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53EBEF49-943B-C9EE-4C42-02E710E69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6245">
            <a:off x="1221591" y="1797365"/>
            <a:ext cx="812632" cy="93144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Zoom de diapozitiv 25">
                <a:extLst>
                  <a:ext uri="{FF2B5EF4-FFF2-40B4-BE49-F238E27FC236}">
                    <a16:creationId xmlns:a16="http://schemas.microsoft.com/office/drawing/2014/main" id="{7A108C3F-7A96-65A8-127A-D5595E7FB8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2151288"/>
                  </p:ext>
                </p:extLst>
              </p:nvPr>
            </p:nvGraphicFramePr>
            <p:xfrm>
              <a:off x="6770638" y="2164632"/>
              <a:ext cx="3472837" cy="3232650"/>
            </p:xfrm>
            <a:graphic>
              <a:graphicData uri="http://schemas.microsoft.com/office/powerpoint/2016/slidezoom">
                <pslz:sldZm>
                  <pslz:sldZmObj sldId="268" cId="4044577172">
                    <pslz:zmPr id="{55D32621-7D3A-4AEF-8D02-117BA12A9965}" imageType="cover" transitionDur="5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72837" cy="32326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Zoom de diapozitiv 2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A108C3F-7A96-65A8-127A-D5595E7FB8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0638" y="2164632"/>
                <a:ext cx="3472837" cy="3232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Zoom de diapozitiv 27">
                <a:extLst>
                  <a:ext uri="{FF2B5EF4-FFF2-40B4-BE49-F238E27FC236}">
                    <a16:creationId xmlns:a16="http://schemas.microsoft.com/office/drawing/2014/main" id="{1A0FE87D-539A-0151-4B22-4A3748EAEE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0889797"/>
                  </p:ext>
                </p:extLst>
              </p:nvPr>
            </p:nvGraphicFramePr>
            <p:xfrm>
              <a:off x="687666" y="2868283"/>
              <a:ext cx="3472837" cy="3232650"/>
            </p:xfrm>
            <a:graphic>
              <a:graphicData uri="http://schemas.microsoft.com/office/powerpoint/2016/slidezoom">
                <pslz:sldZm>
                  <pslz:sldZmObj sldId="269" cId="4185937375">
                    <pslz:zmPr id="{22403AD8-413A-4DCA-82C9-772F23BDA3F5}" imageType="cover" transitionDur="5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72837" cy="32326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Zoom de diapozitiv 2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A0FE87D-539A-0151-4B22-4A3748EAEE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666" y="2868283"/>
                <a:ext cx="3472837" cy="3232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zitiv 3">
                <a:extLst>
                  <a:ext uri="{FF2B5EF4-FFF2-40B4-BE49-F238E27FC236}">
                    <a16:creationId xmlns:a16="http://schemas.microsoft.com/office/drawing/2014/main" id="{5FFDDB8B-FC75-A4CC-541B-F45F3FDEB8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8614758"/>
                  </p:ext>
                </p:extLst>
              </p:nvPr>
            </p:nvGraphicFramePr>
            <p:xfrm>
              <a:off x="3768574" y="2572340"/>
              <a:ext cx="3393993" cy="3159259"/>
            </p:xfrm>
            <a:graphic>
              <a:graphicData uri="http://schemas.microsoft.com/office/powerpoint/2016/slidezoom">
                <pslz:sldZm>
                  <pslz:sldZmObj sldId="455" cId="1714070440">
                    <pslz:zmPr id="{F4A81D34-CF87-4FF4-96BF-4A0ED8B4CA8C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93993" cy="315925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zitiv 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FFDDB8B-FC75-A4CC-541B-F45F3FDEB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8574" y="2572340"/>
                <a:ext cx="3393993" cy="31592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9253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ig Image - Python Gif File Logo (2400x1697)">
            <a:extLst>
              <a:ext uri="{FF2B5EF4-FFF2-40B4-BE49-F238E27FC236}">
                <a16:creationId xmlns:a16="http://schemas.microsoft.com/office/drawing/2014/main" id="{C67E5246-4410-8241-971A-914C3B68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05" y="2049351"/>
            <a:ext cx="965207" cy="96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ponsive Web Design - Html And Css Icon (426x315)">
            <a:extLst>
              <a:ext uri="{FF2B5EF4-FFF2-40B4-BE49-F238E27FC236}">
                <a16:creationId xmlns:a16="http://schemas.microsoft.com/office/drawing/2014/main" id="{98CE74AA-0DB8-4B05-E789-4872A71B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56" y="1811371"/>
            <a:ext cx="1456963" cy="12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Bootstrap - Bootstrap 4 Logo Png (1024x860)">
            <a:extLst>
              <a:ext uri="{FF2B5EF4-FFF2-40B4-BE49-F238E27FC236}">
                <a16:creationId xmlns:a16="http://schemas.microsoft.com/office/drawing/2014/main" id="{6EACBA0D-91EF-7FDD-BF8F-33A77CAE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61" y="3319301"/>
            <a:ext cx="1519749" cy="14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The Best Way To Make An App From Postgresql - Postgres Logo (2000x2063)">
            <a:extLst>
              <a:ext uri="{FF2B5EF4-FFF2-40B4-BE49-F238E27FC236}">
                <a16:creationId xmlns:a16="http://schemas.microsoft.com/office/drawing/2014/main" id="{165839F6-C43B-4CA2-5315-2FFD72FF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22" y="1785624"/>
            <a:ext cx="1753506" cy="180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08FB4F9D-DA70-0A31-1E4A-2FFD36F1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704" y="3994989"/>
            <a:ext cx="2034542" cy="57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Flask Logo - Flask Python Icon (800x1028), Png Download">
            <a:extLst>
              <a:ext uri="{FF2B5EF4-FFF2-40B4-BE49-F238E27FC236}">
                <a16:creationId xmlns:a16="http://schemas.microsoft.com/office/drawing/2014/main" id="{B73B753E-4F15-FA9A-4CDF-72B0F73B0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79" y="3435723"/>
            <a:ext cx="1096846" cy="140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tăText 21">
            <a:extLst>
              <a:ext uri="{FF2B5EF4-FFF2-40B4-BE49-F238E27FC236}">
                <a16:creationId xmlns:a16="http://schemas.microsoft.com/office/drawing/2014/main" id="{A89E547F-5EE8-537B-E4AD-21C5885A1BCA}"/>
              </a:ext>
            </a:extLst>
          </p:cNvPr>
          <p:cNvSpPr txBox="1"/>
          <p:nvPr/>
        </p:nvSpPr>
        <p:spPr>
          <a:xfrm>
            <a:off x="4607983" y="4614562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2400" b="1" dirty="0">
                <a:solidFill>
                  <a:srgbClr val="7E49CB"/>
                </a:solidFill>
                <a:latin typeface="Modern No. 20" panose="02070704070505020303" pitchFamily="18" charset="0"/>
                <a:cs typeface="AngsanaUPC" panose="020B0502040204020203" pitchFamily="18" charset="-34"/>
              </a:rPr>
              <a:t>BOOTSTRAP</a:t>
            </a:r>
            <a:endParaRPr lang="en-US" sz="2400" b="1" dirty="0">
              <a:solidFill>
                <a:srgbClr val="7E49CB"/>
              </a:solidFill>
              <a:latin typeface="Modern No. 20" panose="02070704070505020303" pitchFamily="18" charset="0"/>
              <a:cs typeface="AngsanaUPC" panose="020B0502040204020203" pitchFamily="18" charset="-34"/>
            </a:endParaRPr>
          </a:p>
        </p:txBody>
      </p:sp>
      <p:sp>
        <p:nvSpPr>
          <p:cNvPr id="23" name="CasetăText 22">
            <a:extLst>
              <a:ext uri="{FF2B5EF4-FFF2-40B4-BE49-F238E27FC236}">
                <a16:creationId xmlns:a16="http://schemas.microsoft.com/office/drawing/2014/main" id="{448AC1E3-7137-E7A7-6962-2C8E53C82EA4}"/>
              </a:ext>
            </a:extLst>
          </p:cNvPr>
          <p:cNvSpPr txBox="1"/>
          <p:nvPr/>
        </p:nvSpPr>
        <p:spPr>
          <a:xfrm>
            <a:off x="1618193" y="1042325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Back-</a:t>
            </a:r>
            <a:r>
              <a:rPr lang="ro-MD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end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4" name="CasetăText 23">
            <a:extLst>
              <a:ext uri="{FF2B5EF4-FFF2-40B4-BE49-F238E27FC236}">
                <a16:creationId xmlns:a16="http://schemas.microsoft.com/office/drawing/2014/main" id="{5700B27E-EC4E-2CA9-EA85-810458564D1F}"/>
              </a:ext>
            </a:extLst>
          </p:cNvPr>
          <p:cNvSpPr txBox="1"/>
          <p:nvPr/>
        </p:nvSpPr>
        <p:spPr>
          <a:xfrm>
            <a:off x="4413123" y="1042325"/>
            <a:ext cx="2345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Front-</a:t>
            </a:r>
            <a:r>
              <a:rPr lang="ro-MD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end</a:t>
            </a:r>
            <a:endParaRPr lang="en-US" sz="4000" dirty="0"/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0E1E3F35-F429-8890-7554-E8C3B4ADD832}"/>
              </a:ext>
            </a:extLst>
          </p:cNvPr>
          <p:cNvSpPr txBox="1"/>
          <p:nvPr/>
        </p:nvSpPr>
        <p:spPr>
          <a:xfrm>
            <a:off x="7196910" y="1042325"/>
            <a:ext cx="2972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Baze de date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593737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-矩形 13">
            <a:extLst>
              <a:ext uri="{FF2B5EF4-FFF2-40B4-BE49-F238E27FC236}">
                <a16:creationId xmlns:a16="http://schemas.microsoft.com/office/drawing/2014/main" id="{85C29F03-C8B4-7847-8E45-7E633803F27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18614" y="5117135"/>
            <a:ext cx="645155" cy="645183"/>
          </a:xfrm>
          <a:prstGeom prst="rect">
            <a:avLst/>
          </a:prstGeom>
          <a:solidFill>
            <a:srgbClr val="069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PA-组合 34"/>
          <p:cNvGrpSpPr/>
          <p:nvPr>
            <p:custDataLst>
              <p:tags r:id="rId3"/>
            </p:custDataLst>
          </p:nvPr>
        </p:nvGrpSpPr>
        <p:grpSpPr>
          <a:xfrm flipH="1">
            <a:off x="5982335" y="4130040"/>
            <a:ext cx="6938645" cy="2727960"/>
            <a:chOff x="11103" y="6584"/>
            <a:chExt cx="10927" cy="4296"/>
          </a:xfrm>
        </p:grpSpPr>
        <p:pic>
          <p:nvPicPr>
            <p:cNvPr id="34" name="PA-图片 33" descr="资源 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 rot="21000000">
              <a:off x="11730" y="8360"/>
              <a:ext cx="10300" cy="2520"/>
            </a:xfrm>
            <a:prstGeom prst="rect">
              <a:avLst/>
            </a:prstGeom>
          </p:spPr>
        </p:pic>
        <p:pic>
          <p:nvPicPr>
            <p:cNvPr id="29" name="PA-图片 28" descr="资源 2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8"/>
            <a:srcRect l="-6114" t="-37553"/>
            <a:stretch>
              <a:fillRect/>
            </a:stretch>
          </p:blipFill>
          <p:spPr>
            <a:xfrm rot="21000000">
              <a:off x="11103" y="6584"/>
              <a:ext cx="9742" cy="4125"/>
            </a:xfrm>
            <a:prstGeom prst="rect">
              <a:avLst/>
            </a:prstGeom>
          </p:spPr>
        </p:pic>
      </p:grpSp>
      <p:sp>
        <p:nvSpPr>
          <p:cNvPr id="7" name="PA-文本框 6"/>
          <p:cNvSpPr txBox="1"/>
          <p:nvPr>
            <p:custDataLst>
              <p:tags r:id="rId4"/>
            </p:custDataLst>
          </p:nvPr>
        </p:nvSpPr>
        <p:spPr>
          <a:xfrm>
            <a:off x="4072460" y="838296"/>
            <a:ext cx="3641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46382"/>
                </a:solidFill>
                <a:cs typeface="+mn-ea"/>
                <a:sym typeface="+mn-lt"/>
              </a:rPr>
              <a:t>C</a:t>
            </a:r>
            <a:r>
              <a:rPr lang="ro-MD" sz="4800" dirty="0">
                <a:solidFill>
                  <a:srgbClr val="046382"/>
                </a:solidFill>
                <a:cs typeface="+mn-ea"/>
                <a:sym typeface="+mn-lt"/>
              </a:rPr>
              <a:t>UPRINS</a:t>
            </a:r>
            <a:endParaRPr lang="en-US" sz="4800" dirty="0">
              <a:solidFill>
                <a:srgbClr val="046382"/>
              </a:solidFill>
              <a:cs typeface="+mn-ea"/>
              <a:sym typeface="+mn-lt"/>
            </a:endParaRPr>
          </a:p>
        </p:txBody>
      </p:sp>
      <p:grpSp>
        <p:nvGrpSpPr>
          <p:cNvPr id="8" name="PA-组合 7"/>
          <p:cNvGrpSpPr/>
          <p:nvPr>
            <p:custDataLst>
              <p:tags r:id="rId5"/>
            </p:custDataLst>
          </p:nvPr>
        </p:nvGrpSpPr>
        <p:grpSpPr>
          <a:xfrm>
            <a:off x="0" y="2155919"/>
            <a:ext cx="10933576" cy="2196385"/>
            <a:chOff x="20102" y="2783838"/>
            <a:chExt cx="10933685" cy="2196311"/>
          </a:xfrm>
        </p:grpSpPr>
        <p:grpSp>
          <p:nvGrpSpPr>
            <p:cNvPr id="9" name="组合 8"/>
            <p:cNvGrpSpPr/>
            <p:nvPr/>
          </p:nvGrpSpPr>
          <p:grpSpPr>
            <a:xfrm>
              <a:off x="20102" y="2783838"/>
              <a:ext cx="10933685" cy="723278"/>
              <a:chOff x="20102" y="2783838"/>
              <a:chExt cx="10933685" cy="723278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0102" y="2783838"/>
                <a:ext cx="4961890" cy="691676"/>
                <a:chOff x="20102" y="2783839"/>
                <a:chExt cx="4961890" cy="691676"/>
              </a:xfrm>
            </p:grpSpPr>
            <p:sp>
              <p:nvSpPr>
                <p:cNvPr id="24" name="PA-文本框 23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20102" y="2829205"/>
                  <a:ext cx="4961890" cy="6463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+mn-ea"/>
                      <a:sym typeface="+mn-lt"/>
                    </a:rPr>
                    <a:t>       </a:t>
                  </a:r>
                  <a:r>
                    <a:rPr lang="en-US" altLang="zh-CN" sz="32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+mn-ea"/>
                      <a:sym typeface="+mn-lt"/>
                    </a:rPr>
                    <a:t>Motiva</a:t>
                  </a:r>
                  <a:r>
                    <a:rPr lang="en-US" altLang="zh-CN" sz="36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+mn-ea"/>
                      <a:sym typeface="+mn-lt"/>
                    </a:rPr>
                    <a:t>ț</a:t>
                  </a:r>
                  <a:r>
                    <a:rPr lang="en-US" altLang="zh-CN" sz="32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+mn-ea"/>
                      <a:sym typeface="+mn-lt"/>
                    </a:rPr>
                    <a:t>ie</a:t>
                  </a:r>
                  <a:endParaRPr lang="zh-CN" altLang="en-US" sz="3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PA-矩形 24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061720" y="2783839"/>
                  <a:ext cx="645161" cy="645161"/>
                </a:xfrm>
                <a:prstGeom prst="rect">
                  <a:avLst/>
                </a:prstGeom>
                <a:solidFill>
                  <a:srgbClr val="0698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PA-文本框 25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913871" y="2802548"/>
                  <a:ext cx="9408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01</a:t>
                  </a: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5991897" y="2852655"/>
                <a:ext cx="4961890" cy="654461"/>
                <a:chOff x="402522" y="2852656"/>
                <a:chExt cx="4961890" cy="654461"/>
              </a:xfrm>
            </p:grpSpPr>
            <p:sp>
              <p:nvSpPr>
                <p:cNvPr id="21" name="PA-文本框 20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402522" y="2852656"/>
                  <a:ext cx="4961890" cy="584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+mn-ea"/>
                      <a:sym typeface="+mn-lt"/>
                    </a:rPr>
                    <a:t>Obiective</a:t>
                  </a:r>
                  <a:endParaRPr lang="zh-CN" altLang="en-US" sz="3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PA-矩形 21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82867" y="2861956"/>
                  <a:ext cx="645161" cy="645161"/>
                </a:xfrm>
                <a:prstGeom prst="rect">
                  <a:avLst/>
                </a:prstGeom>
                <a:solidFill>
                  <a:srgbClr val="0698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PA-文本框 22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726863" y="2855512"/>
                  <a:ext cx="9408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02</a:t>
                  </a: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913871" y="4305664"/>
              <a:ext cx="10039916" cy="674485"/>
              <a:chOff x="913871" y="2783838"/>
              <a:chExt cx="10039916" cy="674485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913871" y="2783838"/>
                <a:ext cx="5609522" cy="665040"/>
                <a:chOff x="913871" y="2783839"/>
                <a:chExt cx="5609522" cy="665040"/>
              </a:xfrm>
            </p:grpSpPr>
            <p:sp>
              <p:nvSpPr>
                <p:cNvPr id="16" name="PA-文本框 15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1561503" y="2810980"/>
                  <a:ext cx="4961890" cy="584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+mn-ea"/>
                      <a:sym typeface="+mn-lt"/>
                    </a:rPr>
                    <a:t>Sisteme</a:t>
                  </a:r>
                  <a:r>
                    <a:rPr lang="en-US" altLang="zh-CN" sz="3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+mn-ea"/>
                      <a:sym typeface="+mn-lt"/>
                    </a:rPr>
                    <a:t> </a:t>
                  </a:r>
                  <a:r>
                    <a:rPr lang="en-US" altLang="zh-CN" sz="32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+mn-ea"/>
                      <a:sym typeface="+mn-lt"/>
                    </a:rPr>
                    <a:t>implementate</a:t>
                  </a:r>
                  <a:endParaRPr lang="zh-CN" altLang="en-US" sz="3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PA-矩形 16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061720" y="2783839"/>
                  <a:ext cx="645161" cy="645161"/>
                </a:xfrm>
                <a:prstGeom prst="rect">
                  <a:avLst/>
                </a:prstGeom>
                <a:solidFill>
                  <a:srgbClr val="0698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PA-文本框 17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913871" y="2802548"/>
                  <a:ext cx="9408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03</a:t>
                  </a: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991897" y="2802692"/>
                <a:ext cx="4961890" cy="655631"/>
                <a:chOff x="402522" y="2802693"/>
                <a:chExt cx="4961890" cy="655631"/>
              </a:xfrm>
            </p:grpSpPr>
            <p:sp>
              <p:nvSpPr>
                <p:cNvPr id="13" name="PA-文本框 12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402522" y="2828822"/>
                  <a:ext cx="4961890" cy="583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+mn-ea"/>
                      <a:sym typeface="+mn-lt"/>
                    </a:rPr>
                    <a:t>Concluzii</a:t>
                  </a:r>
                  <a:endParaRPr lang="zh-CN" altLang="en-US" sz="3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PA-矩形 13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82868" y="2813163"/>
                  <a:ext cx="645161" cy="645161"/>
                </a:xfrm>
                <a:prstGeom prst="rect">
                  <a:avLst/>
                </a:prstGeom>
                <a:solidFill>
                  <a:srgbClr val="0698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PA-文本框 14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739139" y="2802693"/>
                  <a:ext cx="9408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04</a:t>
                  </a:r>
                </a:p>
              </p:txBody>
            </p:sp>
          </p:grpSp>
        </p:grpSp>
      </p:grpSp>
      <p:sp>
        <p:nvSpPr>
          <p:cNvPr id="28" name="PA-文本框 12">
            <a:extLst>
              <a:ext uri="{FF2B5EF4-FFF2-40B4-BE49-F238E27FC236}">
                <a16:creationId xmlns:a16="http://schemas.microsoft.com/office/drawing/2014/main" id="{60CF620F-EC22-D30F-290B-8DD57322008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18306" y="5129542"/>
            <a:ext cx="49618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Contribuții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personale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ctr"/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PA-文本框 14">
            <a:extLst>
              <a:ext uri="{FF2B5EF4-FFF2-40B4-BE49-F238E27FC236}">
                <a16:creationId xmlns:a16="http://schemas.microsoft.com/office/drawing/2014/main" id="{A9562068-1949-7FFB-96DE-97A2944B9AB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6653" y="5122227"/>
            <a:ext cx="940849" cy="64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ro-MD" altLang="zh-CN" sz="36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PA-矩形 13">
            <a:extLst>
              <a:ext uri="{FF2B5EF4-FFF2-40B4-BE49-F238E27FC236}">
                <a16:creationId xmlns:a16="http://schemas.microsoft.com/office/drawing/2014/main" id="{B3CCD78E-0178-6654-5670-BD64B1EBBE3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492774" y="5086469"/>
            <a:ext cx="645155" cy="645183"/>
          </a:xfrm>
          <a:prstGeom prst="rect">
            <a:avLst/>
          </a:prstGeom>
          <a:solidFill>
            <a:srgbClr val="069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文本框 12">
            <a:extLst>
              <a:ext uri="{FF2B5EF4-FFF2-40B4-BE49-F238E27FC236}">
                <a16:creationId xmlns:a16="http://schemas.microsoft.com/office/drawing/2014/main" id="{CD636C09-A594-C1BF-0A9C-53EDE2E3285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096000" y="5095672"/>
            <a:ext cx="49618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Perspectiv</a:t>
            </a:r>
            <a:r>
              <a:rPr lang="ro-MD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e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ctr"/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PA-文本框 14">
            <a:extLst>
              <a:ext uri="{FF2B5EF4-FFF2-40B4-BE49-F238E27FC236}">
                <a16:creationId xmlns:a16="http://schemas.microsoft.com/office/drawing/2014/main" id="{A209095F-129D-D872-40F7-5575C242D4E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331297" y="5120704"/>
            <a:ext cx="940849" cy="64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ro-MD" altLang="zh-CN" sz="36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2622D8A6-4A09-C5B8-AEDB-24FA9866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0" y="385690"/>
            <a:ext cx="5281601" cy="6218595"/>
          </a:xfrm>
          <a:prstGeom prst="rect">
            <a:avLst/>
          </a:prstGeom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C95DC36A-CB3B-3129-3613-494038A696D9}"/>
              </a:ext>
            </a:extLst>
          </p:cNvPr>
          <p:cNvSpPr txBox="1"/>
          <p:nvPr/>
        </p:nvSpPr>
        <p:spPr>
          <a:xfrm>
            <a:off x="6097572" y="1544577"/>
            <a:ext cx="609442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"9fc671cbb943632a"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"FQA"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"-N6Em7fyjmZ6jPn4BCWd"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MyProperty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DataTime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"2022-07-05 22:13:55"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it-IT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"ValueFQA"</a:t>
            </a:r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it-IT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"ce postile pot lua daca mă doare capul? "</a:t>
            </a:r>
            <a:endParaRPr lang="it-IT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"Location"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"-N6Em0HCAK7-e-T3XeZ8"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MyProperty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DataTime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"2022-07-05 22:13:25"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"Latitude"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"44,4339635"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"Longitude"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"26,0552956"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}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07044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c 12" descr="Laptop outline">
            <a:extLst>
              <a:ext uri="{FF2B5EF4-FFF2-40B4-BE49-F238E27FC236}">
                <a16:creationId xmlns:a16="http://schemas.microsoft.com/office/drawing/2014/main" id="{308CBFC6-718B-D003-691F-3B3ECF5FB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8944" y="-2687844"/>
            <a:ext cx="12233687" cy="12079493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E90F93CB-C55D-454C-2CA3-506FF18BF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673" y="812321"/>
            <a:ext cx="6996653" cy="4085272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517DF533-7461-B5EF-D2A3-421969552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673" y="812321"/>
            <a:ext cx="6988103" cy="4085272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43CDFAE-1C3E-51D9-BE27-6C805334C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673" y="812321"/>
            <a:ext cx="6996653" cy="4097173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277BF47A-BF3E-567A-088F-A7D108708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123" y="816288"/>
            <a:ext cx="6996653" cy="4081305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D266F77C-6520-0C82-4C7A-0A44E295E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9122" y="830173"/>
            <a:ext cx="6996653" cy="40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71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/>
          <p:cNvGrpSpPr/>
          <p:nvPr>
            <p:custDataLst>
              <p:tags r:id="rId2"/>
            </p:custDataLst>
          </p:nvPr>
        </p:nvGrpSpPr>
        <p:grpSpPr>
          <a:xfrm>
            <a:off x="2182632" y="2205523"/>
            <a:ext cx="6865257" cy="1013791"/>
            <a:chOff x="2182565" y="2348915"/>
            <a:chExt cx="6865375" cy="1013720"/>
          </a:xfrm>
        </p:grpSpPr>
        <p:sp>
          <p:nvSpPr>
            <p:cNvPr id="11" name="PA-矩形 10"/>
            <p:cNvSpPr/>
            <p:nvPr>
              <p:custDataLst>
                <p:tags r:id="rId3"/>
              </p:custDataLst>
            </p:nvPr>
          </p:nvSpPr>
          <p:spPr>
            <a:xfrm>
              <a:off x="2867973" y="2351189"/>
              <a:ext cx="1011446" cy="1011446"/>
            </a:xfrm>
            <a:prstGeom prst="rect">
              <a:avLst/>
            </a:prstGeom>
            <a:solidFill>
              <a:srgbClr val="06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PA-文本框 11"/>
            <p:cNvSpPr txBox="1"/>
            <p:nvPr>
              <p:custDataLst>
                <p:tags r:id="rId4"/>
              </p:custDataLst>
            </p:nvPr>
          </p:nvSpPr>
          <p:spPr>
            <a:xfrm>
              <a:off x="2182565" y="2481607"/>
              <a:ext cx="6865375" cy="7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5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ro-MD" altLang="zh-CN" sz="45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Concluzii</a:t>
              </a:r>
              <a:endParaRPr kumimoji="0" lang="zh-CN" alt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PA-文本框 13"/>
            <p:cNvSpPr txBox="1"/>
            <p:nvPr>
              <p:custDataLst>
                <p:tags r:id="rId5"/>
              </p:custDataLst>
            </p:nvPr>
          </p:nvSpPr>
          <p:spPr>
            <a:xfrm>
              <a:off x="2640271" y="2397461"/>
              <a:ext cx="1466850" cy="953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0</a:t>
              </a:r>
              <a:r>
                <a:rPr kumimoji="0" lang="ro-MD" altLang="zh-CN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4</a:t>
              </a:r>
              <a:endParaRPr kumimoji="0" lang="en-US" altLang="zh-CN" sz="5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5" name="PA-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3997287" y="2348915"/>
              <a:ext cx="0" cy="10137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016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文本框 4"/>
          <p:cNvSpPr txBox="1"/>
          <p:nvPr>
            <p:custDataLst>
              <p:tags r:id="rId2"/>
            </p:custDataLst>
          </p:nvPr>
        </p:nvSpPr>
        <p:spPr>
          <a:xfrm>
            <a:off x="891540" y="254000"/>
            <a:ext cx="4052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altLang="zh-CN" sz="2800" b="1" dirty="0">
                <a:solidFill>
                  <a:srgbClr val="046382"/>
                </a:solidFill>
                <a:cs typeface="+mn-ea"/>
                <a:sym typeface="+mn-lt"/>
              </a:rPr>
              <a:t>Concluzii</a:t>
            </a:r>
            <a:endParaRPr lang="zh-CN" altLang="en-US" sz="2800" b="1" dirty="0">
              <a:solidFill>
                <a:srgbClr val="046382"/>
              </a:solidFill>
              <a:cs typeface="+mn-ea"/>
              <a:sym typeface="+mn-lt"/>
            </a:endParaRPr>
          </a:p>
        </p:txBody>
      </p:sp>
      <p:grpSp>
        <p:nvGrpSpPr>
          <p:cNvPr id="35" name="PA-组合 34"/>
          <p:cNvGrpSpPr/>
          <p:nvPr userDrawn="1">
            <p:custDataLst>
              <p:tags r:id="rId3"/>
            </p:custDataLst>
          </p:nvPr>
        </p:nvGrpSpPr>
        <p:grpSpPr>
          <a:xfrm>
            <a:off x="-76200" y="225425"/>
            <a:ext cx="986155" cy="387985"/>
            <a:chOff x="11103" y="6584"/>
            <a:chExt cx="10927" cy="4296"/>
          </a:xfrm>
        </p:grpSpPr>
        <p:pic>
          <p:nvPicPr>
            <p:cNvPr id="6" name="PA-图片 5" descr="资源 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/>
            <a:srcRect l="-6114" t="-37553"/>
            <a:stretch>
              <a:fillRect/>
            </a:stretch>
          </p:blipFill>
          <p:spPr>
            <a:xfrm rot="21000000">
              <a:off x="11103" y="6584"/>
              <a:ext cx="9742" cy="4125"/>
            </a:xfrm>
            <a:prstGeom prst="rect">
              <a:avLst/>
            </a:prstGeom>
          </p:spPr>
        </p:pic>
        <p:pic>
          <p:nvPicPr>
            <p:cNvPr id="7" name="PA-图片 6" descr="资源 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21000000">
              <a:off x="11730" y="8360"/>
              <a:ext cx="10300" cy="252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71460" y="6492564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  <p:grpSp>
        <p:nvGrpSpPr>
          <p:cNvPr id="22" name="PA-组合 38">
            <a:extLst>
              <a:ext uri="{FF2B5EF4-FFF2-40B4-BE49-F238E27FC236}">
                <a16:creationId xmlns:a16="http://schemas.microsoft.com/office/drawing/2014/main" id="{C4FA133B-0655-6D1A-A753-7990F5F16EC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-375802" y="1439917"/>
            <a:ext cx="12454758" cy="4708635"/>
            <a:chOff x="361738" y="1877146"/>
            <a:chExt cx="11340661" cy="3724127"/>
          </a:xfrm>
        </p:grpSpPr>
        <p:grpSp>
          <p:nvGrpSpPr>
            <p:cNvPr id="23" name="组合 13">
              <a:extLst>
                <a:ext uri="{FF2B5EF4-FFF2-40B4-BE49-F238E27FC236}">
                  <a16:creationId xmlns:a16="http://schemas.microsoft.com/office/drawing/2014/main" id="{7453D60C-AAA4-8F5B-63B5-1DB960AB9629}"/>
                </a:ext>
              </a:extLst>
            </p:cNvPr>
            <p:cNvGrpSpPr/>
            <p:nvPr/>
          </p:nvGrpSpPr>
          <p:grpSpPr>
            <a:xfrm>
              <a:off x="361738" y="1877146"/>
              <a:ext cx="11340661" cy="3724127"/>
              <a:chOff x="1367286" y="1885608"/>
              <a:chExt cx="9351986" cy="3071071"/>
            </a:xfrm>
          </p:grpSpPr>
          <p:grpSp>
            <p:nvGrpSpPr>
              <p:cNvPr id="36" name="组合 2">
                <a:extLst>
                  <a:ext uri="{FF2B5EF4-FFF2-40B4-BE49-F238E27FC236}">
                    <a16:creationId xmlns:a16="http://schemas.microsoft.com/office/drawing/2014/main" id="{F748431F-AEE7-88E1-5251-0035FF697272}"/>
                  </a:ext>
                </a:extLst>
              </p:cNvPr>
              <p:cNvGrpSpPr/>
              <p:nvPr/>
            </p:nvGrpSpPr>
            <p:grpSpPr>
              <a:xfrm>
                <a:off x="4770368" y="1885608"/>
                <a:ext cx="2630005" cy="3071071"/>
                <a:chOff x="1629167" y="1552455"/>
                <a:chExt cx="2630005" cy="3071071"/>
              </a:xfrm>
            </p:grpSpPr>
            <p:grpSp>
              <p:nvGrpSpPr>
                <p:cNvPr id="39" name="组合 1">
                  <a:extLst>
                    <a:ext uri="{FF2B5EF4-FFF2-40B4-BE49-F238E27FC236}">
                      <a16:creationId xmlns:a16="http://schemas.microsoft.com/office/drawing/2014/main" id="{4B059976-33BF-AC1F-58E0-FE52D9A536CC}"/>
                    </a:ext>
                  </a:extLst>
                </p:cNvPr>
                <p:cNvGrpSpPr/>
                <p:nvPr/>
              </p:nvGrpSpPr>
              <p:grpSpPr>
                <a:xfrm>
                  <a:off x="1640966" y="1552455"/>
                  <a:ext cx="2618206" cy="1196230"/>
                  <a:chOff x="1640966" y="1552455"/>
                  <a:chExt cx="2618206" cy="1196230"/>
                </a:xfrm>
              </p:grpSpPr>
              <p:sp>
                <p:nvSpPr>
                  <p:cNvPr id="43" name="PA-矩形 6">
                    <a:extLst>
                      <a:ext uri="{FF2B5EF4-FFF2-40B4-BE49-F238E27FC236}">
                        <a16:creationId xmlns:a16="http://schemas.microsoft.com/office/drawing/2014/main" id="{9586EB70-6687-D73E-1042-3FC578298BE0}"/>
                      </a:ext>
                    </a:extLst>
                  </p:cNvPr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1640966" y="1552455"/>
                    <a:ext cx="1188661" cy="1188661"/>
                  </a:xfrm>
                  <a:prstGeom prst="rect">
                    <a:avLst/>
                  </a:prstGeom>
                  <a:solidFill>
                    <a:srgbClr val="013A7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PA-矩形 7">
                    <a:extLst>
                      <a:ext uri="{FF2B5EF4-FFF2-40B4-BE49-F238E27FC236}">
                        <a16:creationId xmlns:a16="http://schemas.microsoft.com/office/drawing/2014/main" id="{5888E84A-F32F-6EB8-CA7F-2A5108A48152}"/>
                      </a:ext>
                    </a:extLst>
                  </p:cNvPr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3070511" y="1560024"/>
                    <a:ext cx="1188661" cy="1188661"/>
                  </a:xfrm>
                  <a:prstGeom prst="rect">
                    <a:avLst/>
                  </a:prstGeom>
                  <a:solidFill>
                    <a:srgbClr val="046F87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0" name="组合 8">
                  <a:extLst>
                    <a:ext uri="{FF2B5EF4-FFF2-40B4-BE49-F238E27FC236}">
                      <a16:creationId xmlns:a16="http://schemas.microsoft.com/office/drawing/2014/main" id="{357CF1C6-1DB2-1A84-AAD1-7694D656CA69}"/>
                    </a:ext>
                  </a:extLst>
                </p:cNvPr>
                <p:cNvGrpSpPr/>
                <p:nvPr/>
              </p:nvGrpSpPr>
              <p:grpSpPr>
                <a:xfrm>
                  <a:off x="1629167" y="3417412"/>
                  <a:ext cx="2630005" cy="1206114"/>
                  <a:chOff x="1629167" y="2148574"/>
                  <a:chExt cx="2630005" cy="1206114"/>
                </a:xfrm>
              </p:grpSpPr>
              <p:sp>
                <p:nvSpPr>
                  <p:cNvPr id="41" name="PA-矩形 9">
                    <a:extLst>
                      <a:ext uri="{FF2B5EF4-FFF2-40B4-BE49-F238E27FC236}">
                        <a16:creationId xmlns:a16="http://schemas.microsoft.com/office/drawing/2014/main" id="{27BDDCF3-0A0B-FFE8-4428-2BC424CD278C}"/>
                      </a:ext>
                    </a:extLst>
                  </p:cNvPr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1629167" y="2166027"/>
                    <a:ext cx="1188661" cy="1188661"/>
                  </a:xfrm>
                  <a:prstGeom prst="rect">
                    <a:avLst/>
                  </a:prstGeom>
                  <a:solidFill>
                    <a:srgbClr val="0AC2BB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2" name="PA-矩形 10">
                    <a:extLst>
                      <a:ext uri="{FF2B5EF4-FFF2-40B4-BE49-F238E27FC236}">
                        <a16:creationId xmlns:a16="http://schemas.microsoft.com/office/drawing/2014/main" id="{D72C8BD8-113F-F878-D5BB-CF3EBE3771A3}"/>
                      </a:ext>
                    </a:extLst>
                  </p:cNvPr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3070511" y="2148574"/>
                    <a:ext cx="1188661" cy="1188661"/>
                  </a:xfrm>
                  <a:prstGeom prst="rect">
                    <a:avLst/>
                  </a:prstGeom>
                  <a:solidFill>
                    <a:srgbClr val="068A93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37" name="PA-椭圆 11">
                <a:extLst>
                  <a:ext uri="{FF2B5EF4-FFF2-40B4-BE49-F238E27FC236}">
                    <a16:creationId xmlns:a16="http://schemas.microsoft.com/office/drawing/2014/main" id="{1C10BFEF-4BE7-9B89-A9E4-DA3E08AA34E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290758" y="2774217"/>
                <a:ext cx="1505042" cy="12909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PA-文本框 12">
                <a:extLst>
                  <a:ext uri="{FF2B5EF4-FFF2-40B4-BE49-F238E27FC236}">
                    <a16:creationId xmlns:a16="http://schemas.microsoft.com/office/drawing/2014/main" id="{8AF62339-876F-041F-FBB7-B7CAE52939EE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367286" y="3099940"/>
                <a:ext cx="9351986" cy="54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o-MD" altLang="zh-CN" sz="2400" b="1" dirty="0">
                    <a:solidFill>
                      <a:srgbClr val="046382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M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ecanism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 de 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supraveghere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și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 </a:t>
                </a:r>
                <a:endParaRPr kumimoji="0" lang="ro-MD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direcționare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 a 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unui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46382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+mn-ea"/>
                    <a:sym typeface="+mn-lt"/>
                  </a:rPr>
                  <a:t>pacient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+mn-ea"/>
                  <a:sym typeface="+mn-lt"/>
                </a:endParaRPr>
              </a:p>
            </p:txBody>
          </p:sp>
        </p:grpSp>
        <p:sp>
          <p:nvSpPr>
            <p:cNvPr id="24" name="PA-文本框 15">
              <a:extLst>
                <a:ext uri="{FF2B5EF4-FFF2-40B4-BE49-F238E27FC236}">
                  <a16:creationId xmlns:a16="http://schemas.microsoft.com/office/drawing/2014/main" id="{2C4119F3-ECBA-2E05-8D1E-7FEC816A3DCF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757928" y="2046816"/>
              <a:ext cx="3647440" cy="55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MD" sz="2000" kern="0" dirty="0">
                  <a:latin typeface="Walter Turncoat" panose="020B0604020202020204" charset="0"/>
                </a:rPr>
                <a:t>Obținerea </a:t>
              </a:r>
              <a:r>
                <a:rPr lang="pt-BR" sz="2000" kern="0" dirty="0">
                  <a:latin typeface="Walter Turncoat" panose="020B0604020202020204" charset="0"/>
                </a:rPr>
                <a:t>locați</a:t>
              </a:r>
              <a:r>
                <a:rPr lang="ro-MD" sz="2000" kern="0" dirty="0">
                  <a:latin typeface="Walter Turncoat" panose="020B0604020202020204" charset="0"/>
                </a:rPr>
                <a:t>ei</a:t>
              </a:r>
              <a:r>
                <a:rPr lang="pt-BR" sz="2000" kern="0" dirty="0">
                  <a:latin typeface="Walter Turncoat" panose="020B0604020202020204" charset="0"/>
                </a:rPr>
                <a:t> pacientului in timp real</a:t>
              </a:r>
            </a:p>
          </p:txBody>
        </p:sp>
        <p:sp>
          <p:nvSpPr>
            <p:cNvPr id="32" name="PA-文本框 17">
              <a:extLst>
                <a:ext uri="{FF2B5EF4-FFF2-40B4-BE49-F238E27FC236}">
                  <a16:creationId xmlns:a16="http://schemas.microsoft.com/office/drawing/2014/main" id="{8CF43278-EF32-8970-8067-D58EEEFE17BD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7912774" y="4401938"/>
              <a:ext cx="3647440" cy="55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MD" sz="2000" kern="0" dirty="0">
                  <a:latin typeface="Walter Turncoat" panose="020B0604020202020204" charset="0"/>
                </a:rPr>
                <a:t>Gestionarea datelor pacientului de către profesioniști</a:t>
              </a:r>
              <a:endParaRPr lang="pt-BR" sz="2000" kern="0" dirty="0">
                <a:latin typeface="Walter Turncoat" panose="020B0604020202020204" charset="0"/>
              </a:endParaRPr>
            </a:p>
          </p:txBody>
        </p:sp>
        <p:sp>
          <p:nvSpPr>
            <p:cNvPr id="33" name="PA-文本框 19">
              <a:extLst>
                <a:ext uri="{FF2B5EF4-FFF2-40B4-BE49-F238E27FC236}">
                  <a16:creationId xmlns:a16="http://schemas.microsoft.com/office/drawing/2014/main" id="{3F6C0913-796E-9665-5ACC-36E400A083B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804626" y="2073877"/>
              <a:ext cx="3647440" cy="55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000" dirty="0">
                  <a:latin typeface="Walter Turncoat" panose="020B0604020202020204" charset="0"/>
                </a:rPr>
                <a:t>Se verific</a:t>
              </a:r>
              <a:r>
                <a:rPr lang="ro-MD" sz="2000" dirty="0">
                  <a:latin typeface="Walter Turncoat" panose="020B0604020202020204" charset="0"/>
                </a:rPr>
                <a:t>ă</a:t>
              </a:r>
              <a:r>
                <a:rPr lang="pt-BR" sz="2000" dirty="0">
                  <a:latin typeface="Walter Turncoat" panose="020B0604020202020204" charset="0"/>
                </a:rPr>
                <a:t> dacă pacientul își respectă tratamentul</a:t>
              </a:r>
            </a:p>
          </p:txBody>
        </p:sp>
        <p:sp>
          <p:nvSpPr>
            <p:cNvPr id="34" name="PA-文本框 21">
              <a:extLst>
                <a:ext uri="{FF2B5EF4-FFF2-40B4-BE49-F238E27FC236}">
                  <a16:creationId xmlns:a16="http://schemas.microsoft.com/office/drawing/2014/main" id="{B21C11C3-D078-91EC-1572-9AC781C6FFF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860047" y="4470021"/>
              <a:ext cx="3647440" cy="55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o-MD" sz="2000" kern="0" dirty="0">
                  <a:latin typeface="Walter Turncoat" panose="020B0604020202020204" charset="0"/>
                </a:rPr>
                <a:t>Extragerea </a:t>
              </a:r>
              <a:r>
                <a:rPr lang="pt-BR" sz="2000" kern="0" dirty="0">
                  <a:latin typeface="Walter Turncoat" panose="020B0604020202020204" charset="0"/>
                </a:rPr>
                <a:t>date</a:t>
              </a:r>
              <a:r>
                <a:rPr lang="ro-MD" sz="2000" kern="0" dirty="0">
                  <a:latin typeface="Walter Turncoat" panose="020B0604020202020204" charset="0"/>
                </a:rPr>
                <a:t>lor</a:t>
              </a:r>
              <a:r>
                <a:rPr lang="pt-BR" sz="2000" kern="0" dirty="0">
                  <a:latin typeface="Walter Turncoat" panose="020B0604020202020204" charset="0"/>
                </a:rPr>
                <a:t> referitoare la condiția fizică a pacientului</a:t>
              </a:r>
            </a:p>
          </p:txBody>
        </p:sp>
      </p:grpSp>
      <p:pic>
        <p:nvPicPr>
          <p:cNvPr id="11" name="Grafic 10" descr="Camera with solid fill">
            <a:extLst>
              <a:ext uri="{FF2B5EF4-FFF2-40B4-BE49-F238E27FC236}">
                <a16:creationId xmlns:a16="http://schemas.microsoft.com/office/drawing/2014/main" id="{46766CE1-8AE5-00B8-71C9-9C01DD9568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06373" y="1723483"/>
            <a:ext cx="914400" cy="914400"/>
          </a:xfrm>
          <a:prstGeom prst="rect">
            <a:avLst/>
          </a:prstGeom>
        </p:spPr>
      </p:pic>
      <p:pic>
        <p:nvPicPr>
          <p:cNvPr id="16" name="Grafic 15" descr="Monitor with solid fill">
            <a:extLst>
              <a:ext uri="{FF2B5EF4-FFF2-40B4-BE49-F238E27FC236}">
                <a16:creationId xmlns:a16="http://schemas.microsoft.com/office/drawing/2014/main" id="{6C903676-FCB3-2663-2E56-6C46D30913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10208" y="4788706"/>
            <a:ext cx="914400" cy="914400"/>
          </a:xfrm>
          <a:prstGeom prst="rect">
            <a:avLst/>
          </a:prstGeom>
        </p:spPr>
      </p:pic>
      <p:pic>
        <p:nvPicPr>
          <p:cNvPr id="19" name="Grafic 18" descr="Watch with solid fill">
            <a:extLst>
              <a:ext uri="{FF2B5EF4-FFF2-40B4-BE49-F238E27FC236}">
                <a16:creationId xmlns:a16="http://schemas.microsoft.com/office/drawing/2014/main" id="{24C13A07-081C-D9AC-5CD0-1B623E2FCD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92861" y="4781593"/>
            <a:ext cx="914400" cy="914400"/>
          </a:xfrm>
          <a:prstGeom prst="rect">
            <a:avLst/>
          </a:prstGeom>
        </p:spPr>
      </p:pic>
      <p:pic>
        <p:nvPicPr>
          <p:cNvPr id="45" name="Grafic 44" descr="Smart Phone with solid fill">
            <a:extLst>
              <a:ext uri="{FF2B5EF4-FFF2-40B4-BE49-F238E27FC236}">
                <a16:creationId xmlns:a16="http://schemas.microsoft.com/office/drawing/2014/main" id="{B5FEA574-BA9B-CF2C-E373-219D09657A2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10208" y="1805718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/>
          <p:cNvGrpSpPr/>
          <p:nvPr>
            <p:custDataLst>
              <p:tags r:id="rId2"/>
            </p:custDataLst>
          </p:nvPr>
        </p:nvGrpSpPr>
        <p:grpSpPr>
          <a:xfrm>
            <a:off x="2715745" y="2233804"/>
            <a:ext cx="7755592" cy="1037810"/>
            <a:chOff x="2640271" y="2348915"/>
            <a:chExt cx="7755725" cy="1037737"/>
          </a:xfrm>
        </p:grpSpPr>
        <p:sp>
          <p:nvSpPr>
            <p:cNvPr id="11" name="PA-矩形 10"/>
            <p:cNvSpPr/>
            <p:nvPr>
              <p:custDataLst>
                <p:tags r:id="rId3"/>
              </p:custDataLst>
            </p:nvPr>
          </p:nvSpPr>
          <p:spPr>
            <a:xfrm>
              <a:off x="2867973" y="2351189"/>
              <a:ext cx="1011446" cy="1011446"/>
            </a:xfrm>
            <a:prstGeom prst="rect">
              <a:avLst/>
            </a:prstGeom>
            <a:solidFill>
              <a:srgbClr val="06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PA-文本框 11"/>
            <p:cNvSpPr txBox="1"/>
            <p:nvPr>
              <p:custDataLst>
                <p:tags r:id="rId4"/>
              </p:custDataLst>
            </p:nvPr>
          </p:nvSpPr>
          <p:spPr>
            <a:xfrm>
              <a:off x="3530621" y="2463387"/>
              <a:ext cx="6865375" cy="923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5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ro-MD" altLang="zh-CN" sz="45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Contribu</a:t>
              </a:r>
              <a:r>
                <a:rPr kumimoji="0" lang="ro-MD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ț</a:t>
              </a:r>
              <a:r>
                <a:rPr kumimoji="0" lang="ro-MD" altLang="zh-CN" sz="45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ii personale</a:t>
              </a:r>
              <a:endParaRPr kumimoji="0" lang="zh-CN" alt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PA-文本框 13"/>
            <p:cNvSpPr txBox="1"/>
            <p:nvPr>
              <p:custDataLst>
                <p:tags r:id="rId5"/>
              </p:custDataLst>
            </p:nvPr>
          </p:nvSpPr>
          <p:spPr>
            <a:xfrm>
              <a:off x="2640271" y="2397461"/>
              <a:ext cx="1466850" cy="953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0</a:t>
              </a:r>
              <a:r>
                <a:rPr lang="ro-MD" altLang="zh-CN" sz="5600" b="1" dirty="0">
                  <a:solidFill>
                    <a:srgbClr val="FFFFFF"/>
                  </a:solidFill>
                  <a:latin typeface="微软雅黑"/>
                  <a:ea typeface="微软雅黑"/>
                  <a:cs typeface="+mn-ea"/>
                  <a:sym typeface="+mn-lt"/>
                </a:rPr>
                <a:t>5</a:t>
              </a:r>
              <a:endParaRPr kumimoji="0" lang="en-US" altLang="zh-CN" sz="5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5" name="PA-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3997287" y="2348915"/>
              <a:ext cx="0" cy="10137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891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文本框 8"/>
          <p:cNvSpPr txBox="1"/>
          <p:nvPr userDrawn="1">
            <p:custDataLst>
              <p:tags r:id="rId2"/>
            </p:custDataLst>
          </p:nvPr>
        </p:nvSpPr>
        <p:spPr>
          <a:xfrm>
            <a:off x="891539" y="254000"/>
            <a:ext cx="4471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kumimoji="0" lang="ro-MD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Contribu</a:t>
            </a:r>
            <a:r>
              <a:rPr kumimoji="0" lang="ro-MD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ț</a:t>
            </a:r>
            <a:r>
              <a:rPr kumimoji="0" lang="ro-MD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ii personale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46382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35" name="PA-组合 34"/>
          <p:cNvGrpSpPr/>
          <p:nvPr userDrawn="1">
            <p:custDataLst>
              <p:tags r:id="rId3"/>
            </p:custDataLst>
          </p:nvPr>
        </p:nvGrpSpPr>
        <p:grpSpPr>
          <a:xfrm>
            <a:off x="-76200" y="225425"/>
            <a:ext cx="986155" cy="387985"/>
            <a:chOff x="11103" y="6584"/>
            <a:chExt cx="10927" cy="4296"/>
          </a:xfrm>
        </p:grpSpPr>
        <p:pic>
          <p:nvPicPr>
            <p:cNvPr id="10" name="PA-图片 9" descr="资源 2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/>
            <a:srcRect l="-6114" t="-37553"/>
            <a:stretch>
              <a:fillRect/>
            </a:stretch>
          </p:blipFill>
          <p:spPr>
            <a:xfrm rot="21000000">
              <a:off x="11103" y="6584"/>
              <a:ext cx="9742" cy="4125"/>
            </a:xfrm>
            <a:prstGeom prst="rect">
              <a:avLst/>
            </a:prstGeom>
          </p:spPr>
        </p:pic>
        <p:pic>
          <p:nvPicPr>
            <p:cNvPr id="11" name="PA-图片 10" descr="资源 3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 rot="21000000">
              <a:off x="11730" y="8360"/>
              <a:ext cx="10300" cy="2520"/>
            </a:xfrm>
            <a:prstGeom prst="rect">
              <a:avLst/>
            </a:prstGeom>
          </p:spPr>
        </p:pic>
      </p:grpSp>
      <p:sp>
        <p:nvSpPr>
          <p:cNvPr id="20" name="PA-椭圆 6">
            <a:extLst>
              <a:ext uri="{FF2B5EF4-FFF2-40B4-BE49-F238E27FC236}">
                <a16:creationId xmlns:a16="http://schemas.microsoft.com/office/drawing/2014/main" id="{DBBBD2C0-2607-9FF8-4A1A-22FA1578B55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05726" y="2012903"/>
            <a:ext cx="3441743" cy="3426269"/>
          </a:xfrm>
          <a:prstGeom prst="ellipse">
            <a:avLst/>
          </a:prstGeom>
          <a:noFill/>
          <a:ln w="12700" cap="flat">
            <a:solidFill>
              <a:srgbClr val="E1E9E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2" name="PA-椭圆 98">
            <a:extLst>
              <a:ext uri="{FF2B5EF4-FFF2-40B4-BE49-F238E27FC236}">
                <a16:creationId xmlns:a16="http://schemas.microsoft.com/office/drawing/2014/main" id="{0B2DB899-4F8F-4212-8CCC-2449E059FB2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362637" y="2982393"/>
            <a:ext cx="1466726" cy="1466717"/>
          </a:xfrm>
          <a:prstGeom prst="ellipse">
            <a:avLst/>
          </a:prstGeom>
          <a:solidFill>
            <a:srgbClr val="E1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4" name="PA-组合 6">
            <a:extLst>
              <a:ext uri="{FF2B5EF4-FFF2-40B4-BE49-F238E27FC236}">
                <a16:creationId xmlns:a16="http://schemas.microsoft.com/office/drawing/2014/main" id="{D269F4B8-914F-52C9-D750-C28097AE9F3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80018" y="1622038"/>
            <a:ext cx="5111750" cy="1094740"/>
            <a:chOff x="821" y="3029"/>
            <a:chExt cx="8050" cy="1724"/>
          </a:xfrm>
        </p:grpSpPr>
        <p:sp>
          <p:nvSpPr>
            <p:cNvPr id="25" name="PA-任意多边形 7">
              <a:extLst>
                <a:ext uri="{FF2B5EF4-FFF2-40B4-BE49-F238E27FC236}">
                  <a16:creationId xmlns:a16="http://schemas.microsoft.com/office/drawing/2014/main" id="{C032E9B4-AEE9-DE9C-E185-9CF87837D40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7140" y="3029"/>
              <a:ext cx="1731" cy="1724"/>
            </a:xfrm>
            <a:custGeom>
              <a:avLst/>
              <a:gdLst>
                <a:gd name="T0" fmla="*/ 253 w 295"/>
                <a:gd name="T1" fmla="*/ 71 h 295"/>
                <a:gd name="T2" fmla="*/ 224 w 295"/>
                <a:gd name="T3" fmla="*/ 253 h 295"/>
                <a:gd name="T4" fmla="*/ 43 w 295"/>
                <a:gd name="T5" fmla="*/ 224 h 295"/>
                <a:gd name="T6" fmla="*/ 71 w 295"/>
                <a:gd name="T7" fmla="*/ 42 h 295"/>
                <a:gd name="T8" fmla="*/ 253 w 295"/>
                <a:gd name="T9" fmla="*/ 7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295">
                  <a:moveTo>
                    <a:pt x="253" y="71"/>
                  </a:moveTo>
                  <a:cubicBezTo>
                    <a:pt x="295" y="129"/>
                    <a:pt x="282" y="211"/>
                    <a:pt x="224" y="253"/>
                  </a:cubicBezTo>
                  <a:cubicBezTo>
                    <a:pt x="166" y="295"/>
                    <a:pt x="85" y="282"/>
                    <a:pt x="43" y="224"/>
                  </a:cubicBezTo>
                  <a:cubicBezTo>
                    <a:pt x="0" y="166"/>
                    <a:pt x="13" y="85"/>
                    <a:pt x="71" y="42"/>
                  </a:cubicBezTo>
                  <a:cubicBezTo>
                    <a:pt x="129" y="0"/>
                    <a:pt x="211" y="13"/>
                    <a:pt x="253" y="71"/>
                  </a:cubicBezTo>
                  <a:close/>
                </a:path>
              </a:pathLst>
            </a:custGeom>
            <a:solidFill>
              <a:srgbClr val="013A70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PA-文本框 18">
              <a:extLst>
                <a:ext uri="{FF2B5EF4-FFF2-40B4-BE49-F238E27FC236}">
                  <a16:creationId xmlns:a16="http://schemas.microsoft.com/office/drawing/2014/main" id="{6691F54D-23EC-E64C-403C-93A1F1B27C5C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821" y="3801"/>
              <a:ext cx="531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Realizarea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montajului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fizic</a:t>
              </a:r>
              <a:endPara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PA-组合 11">
            <a:extLst>
              <a:ext uri="{FF2B5EF4-FFF2-40B4-BE49-F238E27FC236}">
                <a16:creationId xmlns:a16="http://schemas.microsoft.com/office/drawing/2014/main" id="{D62E3E73-EB99-B586-D200-1D6D3677852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-131065" y="2775811"/>
            <a:ext cx="5093970" cy="1040765"/>
            <a:chOff x="-370" y="5313"/>
            <a:chExt cx="8022" cy="1639"/>
          </a:xfrm>
        </p:grpSpPr>
        <p:sp>
          <p:nvSpPr>
            <p:cNvPr id="32" name="PA-椭圆 8">
              <a:extLst>
                <a:ext uri="{FF2B5EF4-FFF2-40B4-BE49-F238E27FC236}">
                  <a16:creationId xmlns:a16="http://schemas.microsoft.com/office/drawing/2014/main" id="{A0233623-8464-660A-D6C5-03722E755F35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6127" y="5313"/>
              <a:ext cx="1525" cy="1522"/>
            </a:xfrm>
            <a:prstGeom prst="ellipse">
              <a:avLst/>
            </a:prstGeom>
            <a:solidFill>
              <a:srgbClr val="046F87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8" name="PA-任意多边形 1092">
              <a:extLst>
                <a:ext uri="{FF2B5EF4-FFF2-40B4-BE49-F238E27FC236}">
                  <a16:creationId xmlns:a16="http://schemas.microsoft.com/office/drawing/2014/main" id="{41C6B086-F994-2A50-43CA-88E57960BA8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6799" y="5875"/>
              <a:ext cx="18" cy="36"/>
            </a:xfrm>
            <a:custGeom>
              <a:avLst/>
              <a:gdLst>
                <a:gd name="T0" fmla="*/ 155 w 155"/>
                <a:gd name="T1" fmla="*/ 0 h 299"/>
                <a:gd name="T2" fmla="*/ 155 w 155"/>
                <a:gd name="T3" fmla="*/ 299 h 299"/>
                <a:gd name="T4" fmla="*/ 121 w 155"/>
                <a:gd name="T5" fmla="*/ 292 h 299"/>
                <a:gd name="T6" fmla="*/ 91 w 155"/>
                <a:gd name="T7" fmla="*/ 281 h 299"/>
                <a:gd name="T8" fmla="*/ 64 w 155"/>
                <a:gd name="T9" fmla="*/ 267 h 299"/>
                <a:gd name="T10" fmla="*/ 41 w 155"/>
                <a:gd name="T11" fmla="*/ 249 h 299"/>
                <a:gd name="T12" fmla="*/ 22 w 155"/>
                <a:gd name="T13" fmla="*/ 230 h 299"/>
                <a:gd name="T14" fmla="*/ 10 w 155"/>
                <a:gd name="T15" fmla="*/ 207 h 299"/>
                <a:gd name="T16" fmla="*/ 2 w 155"/>
                <a:gd name="T17" fmla="*/ 180 h 299"/>
                <a:gd name="T18" fmla="*/ 0 w 155"/>
                <a:gd name="T19" fmla="*/ 150 h 299"/>
                <a:gd name="T20" fmla="*/ 3 w 155"/>
                <a:gd name="T21" fmla="*/ 116 h 299"/>
                <a:gd name="T22" fmla="*/ 15 w 155"/>
                <a:gd name="T23" fmla="*/ 82 h 299"/>
                <a:gd name="T24" fmla="*/ 35 w 155"/>
                <a:gd name="T25" fmla="*/ 50 h 299"/>
                <a:gd name="T26" fmla="*/ 51 w 155"/>
                <a:gd name="T27" fmla="*/ 33 h 299"/>
                <a:gd name="T28" fmla="*/ 71 w 155"/>
                <a:gd name="T29" fmla="*/ 20 h 299"/>
                <a:gd name="T30" fmla="*/ 95 w 155"/>
                <a:gd name="T31" fmla="*/ 10 h 299"/>
                <a:gd name="T32" fmla="*/ 123 w 155"/>
                <a:gd name="T33" fmla="*/ 2 h 299"/>
                <a:gd name="T34" fmla="*/ 155 w 155"/>
                <a:gd name="T35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5" h="299">
                  <a:moveTo>
                    <a:pt x="155" y="0"/>
                  </a:moveTo>
                  <a:lnTo>
                    <a:pt x="155" y="299"/>
                  </a:lnTo>
                  <a:lnTo>
                    <a:pt x="121" y="292"/>
                  </a:lnTo>
                  <a:lnTo>
                    <a:pt x="91" y="281"/>
                  </a:lnTo>
                  <a:lnTo>
                    <a:pt x="64" y="267"/>
                  </a:lnTo>
                  <a:lnTo>
                    <a:pt x="41" y="249"/>
                  </a:lnTo>
                  <a:lnTo>
                    <a:pt x="22" y="230"/>
                  </a:lnTo>
                  <a:lnTo>
                    <a:pt x="10" y="207"/>
                  </a:lnTo>
                  <a:lnTo>
                    <a:pt x="2" y="180"/>
                  </a:lnTo>
                  <a:lnTo>
                    <a:pt x="0" y="150"/>
                  </a:lnTo>
                  <a:lnTo>
                    <a:pt x="3" y="116"/>
                  </a:lnTo>
                  <a:lnTo>
                    <a:pt x="15" y="82"/>
                  </a:lnTo>
                  <a:lnTo>
                    <a:pt x="35" y="50"/>
                  </a:lnTo>
                  <a:lnTo>
                    <a:pt x="51" y="33"/>
                  </a:lnTo>
                  <a:lnTo>
                    <a:pt x="71" y="20"/>
                  </a:lnTo>
                  <a:lnTo>
                    <a:pt x="95" y="10"/>
                  </a:lnTo>
                  <a:lnTo>
                    <a:pt x="123" y="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PA-文本框 1">
              <a:extLst>
                <a:ext uri="{FF2B5EF4-FFF2-40B4-BE49-F238E27FC236}">
                  <a16:creationId xmlns:a16="http://schemas.microsoft.com/office/drawing/2014/main" id="{97B2CC7E-DFC4-3103-A1F6-2AB51711AD7B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-370" y="5837"/>
              <a:ext cx="5312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Realizarea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aplicației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mobile </a:t>
              </a:r>
            </a:p>
          </p:txBody>
        </p:sp>
      </p:grpSp>
      <p:grpSp>
        <p:nvGrpSpPr>
          <p:cNvPr id="41" name="PA-组合 10">
            <a:extLst>
              <a:ext uri="{FF2B5EF4-FFF2-40B4-BE49-F238E27FC236}">
                <a16:creationId xmlns:a16="http://schemas.microsoft.com/office/drawing/2014/main" id="{081A151B-5917-93D1-FC43-FB0DE840161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50690" y="5019849"/>
            <a:ext cx="5662930" cy="1233805"/>
            <a:chOff x="-47" y="7396"/>
            <a:chExt cx="8918" cy="1943"/>
          </a:xfrm>
        </p:grpSpPr>
        <p:sp>
          <p:nvSpPr>
            <p:cNvPr id="42" name="PA-任意多边形 9">
              <a:extLst>
                <a:ext uri="{FF2B5EF4-FFF2-40B4-BE49-F238E27FC236}">
                  <a16:creationId xmlns:a16="http://schemas.microsoft.com/office/drawing/2014/main" id="{C60BDB5F-CE46-43D7-5842-F27E879F751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7140" y="7396"/>
              <a:ext cx="1731" cy="1724"/>
            </a:xfrm>
            <a:custGeom>
              <a:avLst/>
              <a:gdLst>
                <a:gd name="T0" fmla="*/ 43 w 295"/>
                <a:gd name="T1" fmla="*/ 71 h 295"/>
                <a:gd name="T2" fmla="*/ 224 w 295"/>
                <a:gd name="T3" fmla="*/ 42 h 295"/>
                <a:gd name="T4" fmla="*/ 253 w 295"/>
                <a:gd name="T5" fmla="*/ 224 h 295"/>
                <a:gd name="T6" fmla="*/ 71 w 295"/>
                <a:gd name="T7" fmla="*/ 253 h 295"/>
                <a:gd name="T8" fmla="*/ 43 w 295"/>
                <a:gd name="T9" fmla="*/ 7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295">
                  <a:moveTo>
                    <a:pt x="43" y="71"/>
                  </a:moveTo>
                  <a:cubicBezTo>
                    <a:pt x="85" y="13"/>
                    <a:pt x="166" y="0"/>
                    <a:pt x="224" y="42"/>
                  </a:cubicBezTo>
                  <a:cubicBezTo>
                    <a:pt x="282" y="84"/>
                    <a:pt x="295" y="166"/>
                    <a:pt x="253" y="224"/>
                  </a:cubicBezTo>
                  <a:cubicBezTo>
                    <a:pt x="211" y="282"/>
                    <a:pt x="129" y="295"/>
                    <a:pt x="71" y="253"/>
                  </a:cubicBezTo>
                  <a:cubicBezTo>
                    <a:pt x="13" y="210"/>
                    <a:pt x="0" y="129"/>
                    <a:pt x="43" y="71"/>
                  </a:cubicBezTo>
                  <a:close/>
                </a:path>
              </a:pathLst>
            </a:custGeom>
            <a:solidFill>
              <a:srgbClr val="013A70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PA-文本框 2">
              <a:extLst>
                <a:ext uri="{FF2B5EF4-FFF2-40B4-BE49-F238E27FC236}">
                  <a16:creationId xmlns:a16="http://schemas.microsoft.com/office/drawing/2014/main" id="{F9846723-98A4-8EF4-3F79-B2C2C302006F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-47" y="8224"/>
              <a:ext cx="6966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Achiziția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ro-MD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ș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i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prelucrarea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datelor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de la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montajul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fizic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și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aplicația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mobilă</a:t>
              </a:r>
              <a:endPara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PA-组合 9">
            <a:extLst>
              <a:ext uri="{FF2B5EF4-FFF2-40B4-BE49-F238E27FC236}">
                <a16:creationId xmlns:a16="http://schemas.microsoft.com/office/drawing/2014/main" id="{D41BE56F-6C05-0979-7C25-E3BE7EC38E0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6829363" y="4331093"/>
            <a:ext cx="5533390" cy="1094740"/>
            <a:chOff x="10326" y="7396"/>
            <a:chExt cx="8714" cy="1724"/>
          </a:xfrm>
        </p:grpSpPr>
        <p:sp>
          <p:nvSpPr>
            <p:cNvPr id="51" name="PA-任意多边形 10">
              <a:extLst>
                <a:ext uri="{FF2B5EF4-FFF2-40B4-BE49-F238E27FC236}">
                  <a16:creationId xmlns:a16="http://schemas.microsoft.com/office/drawing/2014/main" id="{CEB7C4D1-2D17-518F-7AB1-AC9B85A866D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 bwMode="auto">
            <a:xfrm>
              <a:off x="10326" y="7396"/>
              <a:ext cx="1731" cy="1724"/>
            </a:xfrm>
            <a:custGeom>
              <a:avLst/>
              <a:gdLst>
                <a:gd name="T0" fmla="*/ 42 w 295"/>
                <a:gd name="T1" fmla="*/ 224 h 295"/>
                <a:gd name="T2" fmla="*/ 71 w 295"/>
                <a:gd name="T3" fmla="*/ 42 h 295"/>
                <a:gd name="T4" fmla="*/ 252 w 295"/>
                <a:gd name="T5" fmla="*/ 71 h 295"/>
                <a:gd name="T6" fmla="*/ 224 w 295"/>
                <a:gd name="T7" fmla="*/ 253 h 295"/>
                <a:gd name="T8" fmla="*/ 42 w 295"/>
                <a:gd name="T9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295">
                  <a:moveTo>
                    <a:pt x="42" y="224"/>
                  </a:moveTo>
                  <a:cubicBezTo>
                    <a:pt x="0" y="166"/>
                    <a:pt x="13" y="84"/>
                    <a:pt x="71" y="42"/>
                  </a:cubicBezTo>
                  <a:cubicBezTo>
                    <a:pt x="129" y="0"/>
                    <a:pt x="210" y="13"/>
                    <a:pt x="252" y="71"/>
                  </a:cubicBezTo>
                  <a:cubicBezTo>
                    <a:pt x="295" y="129"/>
                    <a:pt x="282" y="210"/>
                    <a:pt x="224" y="253"/>
                  </a:cubicBezTo>
                  <a:cubicBezTo>
                    <a:pt x="166" y="295"/>
                    <a:pt x="84" y="282"/>
                    <a:pt x="42" y="224"/>
                  </a:cubicBezTo>
                  <a:close/>
                </a:path>
              </a:pathLst>
            </a:custGeom>
            <a:solidFill>
              <a:srgbClr val="0AC2BB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PA-文本框 3">
              <a:extLst>
                <a:ext uri="{FF2B5EF4-FFF2-40B4-BE49-F238E27FC236}">
                  <a16:creationId xmlns:a16="http://schemas.microsoft.com/office/drawing/2014/main" id="{B058DCF4-15C3-0688-3876-4620B7552E01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66" y="7806"/>
              <a:ext cx="6174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it-IT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Monitorizare și gestionare datelor în timp real</a:t>
              </a:r>
            </a:p>
          </p:txBody>
        </p:sp>
      </p:grpSp>
      <p:grpSp>
        <p:nvGrpSpPr>
          <p:cNvPr id="58" name="PA-组合 8">
            <a:extLst>
              <a:ext uri="{FF2B5EF4-FFF2-40B4-BE49-F238E27FC236}">
                <a16:creationId xmlns:a16="http://schemas.microsoft.com/office/drawing/2014/main" id="{9BCF9F95-0C04-1586-8727-C750BB59823E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7229095" y="2989626"/>
            <a:ext cx="5045075" cy="966470"/>
            <a:chOff x="11544" y="5313"/>
            <a:chExt cx="7945" cy="1522"/>
          </a:xfrm>
        </p:grpSpPr>
        <p:sp>
          <p:nvSpPr>
            <p:cNvPr id="59" name="PA-椭圆 11">
              <a:extLst>
                <a:ext uri="{FF2B5EF4-FFF2-40B4-BE49-F238E27FC236}">
                  <a16:creationId xmlns:a16="http://schemas.microsoft.com/office/drawing/2014/main" id="{4E05A0E0-F8D1-C4FE-CCAB-542902DC002C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1544" y="5313"/>
              <a:ext cx="1529" cy="1522"/>
            </a:xfrm>
            <a:prstGeom prst="ellipse">
              <a:avLst/>
            </a:prstGeom>
            <a:solidFill>
              <a:srgbClr val="068A93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PA-文本框 4">
              <a:extLst>
                <a:ext uri="{FF2B5EF4-FFF2-40B4-BE49-F238E27FC236}">
                  <a16:creationId xmlns:a16="http://schemas.microsoft.com/office/drawing/2014/main" id="{77CD0B6F-9B81-6396-6D79-9B4E879F22E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3924" y="5551"/>
              <a:ext cx="5565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Crearea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diferitelor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rute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pentru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aplicația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web</a:t>
              </a:r>
            </a:p>
          </p:txBody>
        </p:sp>
      </p:grpSp>
      <p:grpSp>
        <p:nvGrpSpPr>
          <p:cNvPr id="67" name="PA-组合 7">
            <a:extLst>
              <a:ext uri="{FF2B5EF4-FFF2-40B4-BE49-F238E27FC236}">
                <a16:creationId xmlns:a16="http://schemas.microsoft.com/office/drawing/2014/main" id="{0FAE5D74-8E5E-8D4D-3C34-10E47D1C94B2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6321265" y="1699931"/>
            <a:ext cx="5293360" cy="1094740"/>
            <a:chOff x="10326" y="3029"/>
            <a:chExt cx="8336" cy="1724"/>
          </a:xfrm>
        </p:grpSpPr>
        <p:sp>
          <p:nvSpPr>
            <p:cNvPr id="68" name="PA-任意多边形 12">
              <a:extLst>
                <a:ext uri="{FF2B5EF4-FFF2-40B4-BE49-F238E27FC236}">
                  <a16:creationId xmlns:a16="http://schemas.microsoft.com/office/drawing/2014/main" id="{003D4756-5CA4-D713-CB9F-79F2738A972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10326" y="3029"/>
              <a:ext cx="1731" cy="1724"/>
            </a:xfrm>
            <a:custGeom>
              <a:avLst/>
              <a:gdLst>
                <a:gd name="T0" fmla="*/ 252 w 295"/>
                <a:gd name="T1" fmla="*/ 224 h 295"/>
                <a:gd name="T2" fmla="*/ 71 w 295"/>
                <a:gd name="T3" fmla="*/ 253 h 295"/>
                <a:gd name="T4" fmla="*/ 42 w 295"/>
                <a:gd name="T5" fmla="*/ 71 h 295"/>
                <a:gd name="T6" fmla="*/ 224 w 295"/>
                <a:gd name="T7" fmla="*/ 42 h 295"/>
                <a:gd name="T8" fmla="*/ 252 w 295"/>
                <a:gd name="T9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295">
                  <a:moveTo>
                    <a:pt x="252" y="224"/>
                  </a:moveTo>
                  <a:cubicBezTo>
                    <a:pt x="210" y="282"/>
                    <a:pt x="129" y="295"/>
                    <a:pt x="71" y="253"/>
                  </a:cubicBezTo>
                  <a:cubicBezTo>
                    <a:pt x="13" y="211"/>
                    <a:pt x="0" y="129"/>
                    <a:pt x="42" y="71"/>
                  </a:cubicBezTo>
                  <a:cubicBezTo>
                    <a:pt x="84" y="13"/>
                    <a:pt x="166" y="0"/>
                    <a:pt x="224" y="42"/>
                  </a:cubicBezTo>
                  <a:cubicBezTo>
                    <a:pt x="282" y="85"/>
                    <a:pt x="295" y="166"/>
                    <a:pt x="252" y="224"/>
                  </a:cubicBezTo>
                  <a:close/>
                </a:path>
              </a:pathLst>
            </a:custGeom>
            <a:solidFill>
              <a:srgbClr val="046F87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PA-文本框 5">
              <a:extLst>
                <a:ext uri="{FF2B5EF4-FFF2-40B4-BE49-F238E27FC236}">
                  <a16:creationId xmlns:a16="http://schemas.microsoft.com/office/drawing/2014/main" id="{7A5572BD-D38F-0E6B-DBF7-450268C30D9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2542" y="3231"/>
              <a:ext cx="6120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Crearea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bazei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de date locale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și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prelucrarea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acestora</a:t>
              </a:r>
              <a:endPara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Grafic 4" descr="Document with solid fill">
            <a:extLst>
              <a:ext uri="{FF2B5EF4-FFF2-40B4-BE49-F238E27FC236}">
                <a16:creationId xmlns:a16="http://schemas.microsoft.com/office/drawing/2014/main" id="{1FA4D6AD-C604-BB99-47E5-5093D841C2E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995289" y="4466454"/>
            <a:ext cx="767332" cy="767332"/>
          </a:xfrm>
          <a:prstGeom prst="rect">
            <a:avLst/>
          </a:prstGeom>
        </p:spPr>
      </p:pic>
      <p:pic>
        <p:nvPicPr>
          <p:cNvPr id="18" name="Grafic 17" descr="Database with solid fill">
            <a:extLst>
              <a:ext uri="{FF2B5EF4-FFF2-40B4-BE49-F238E27FC236}">
                <a16:creationId xmlns:a16="http://schemas.microsoft.com/office/drawing/2014/main" id="{32B7FA5A-4D64-005B-090A-3243680BF4B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80567" y="1799070"/>
            <a:ext cx="799691" cy="799691"/>
          </a:xfrm>
          <a:prstGeom prst="rect">
            <a:avLst/>
          </a:prstGeom>
        </p:spPr>
      </p:pic>
      <p:pic>
        <p:nvPicPr>
          <p:cNvPr id="75" name="Grafic 74" descr="Smart Phone with solid fill">
            <a:extLst>
              <a:ext uri="{FF2B5EF4-FFF2-40B4-BE49-F238E27FC236}">
                <a16:creationId xmlns:a16="http://schemas.microsoft.com/office/drawing/2014/main" id="{9DED1C80-215B-875C-73F2-13E5232ED8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131181" y="2917522"/>
            <a:ext cx="695071" cy="695071"/>
          </a:xfrm>
          <a:prstGeom prst="rect">
            <a:avLst/>
          </a:prstGeom>
        </p:spPr>
      </p:pic>
      <p:pic>
        <p:nvPicPr>
          <p:cNvPr id="77" name="Grafic 76" descr="Processor with solid fill">
            <a:extLst>
              <a:ext uri="{FF2B5EF4-FFF2-40B4-BE49-F238E27FC236}">
                <a16:creationId xmlns:a16="http://schemas.microsoft.com/office/drawing/2014/main" id="{8FBE3DB9-2814-AD32-03C9-D2976827E46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979402" y="1804673"/>
            <a:ext cx="700958" cy="700958"/>
          </a:xfrm>
          <a:prstGeom prst="rect">
            <a:avLst/>
          </a:prstGeom>
        </p:spPr>
      </p:pic>
      <p:grpSp>
        <p:nvGrpSpPr>
          <p:cNvPr id="86" name="PA-组合 9">
            <a:extLst>
              <a:ext uri="{FF2B5EF4-FFF2-40B4-BE49-F238E27FC236}">
                <a16:creationId xmlns:a16="http://schemas.microsoft.com/office/drawing/2014/main" id="{4C486C98-7DC9-5F2A-9788-F291E9EF23C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09847" y="4083140"/>
            <a:ext cx="5260975" cy="1094740"/>
            <a:chOff x="3772" y="7396"/>
            <a:chExt cx="8285" cy="1724"/>
          </a:xfrm>
        </p:grpSpPr>
        <p:sp>
          <p:nvSpPr>
            <p:cNvPr id="87" name="PA-任意多边形 10">
              <a:extLst>
                <a:ext uri="{FF2B5EF4-FFF2-40B4-BE49-F238E27FC236}">
                  <a16:creationId xmlns:a16="http://schemas.microsoft.com/office/drawing/2014/main" id="{133A0857-8308-100A-69D5-AC8A03F32BD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 bwMode="auto">
            <a:xfrm>
              <a:off x="10326" y="7396"/>
              <a:ext cx="1731" cy="1724"/>
            </a:xfrm>
            <a:custGeom>
              <a:avLst/>
              <a:gdLst>
                <a:gd name="T0" fmla="*/ 42 w 295"/>
                <a:gd name="T1" fmla="*/ 224 h 295"/>
                <a:gd name="T2" fmla="*/ 71 w 295"/>
                <a:gd name="T3" fmla="*/ 42 h 295"/>
                <a:gd name="T4" fmla="*/ 252 w 295"/>
                <a:gd name="T5" fmla="*/ 71 h 295"/>
                <a:gd name="T6" fmla="*/ 224 w 295"/>
                <a:gd name="T7" fmla="*/ 253 h 295"/>
                <a:gd name="T8" fmla="*/ 42 w 295"/>
                <a:gd name="T9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295">
                  <a:moveTo>
                    <a:pt x="42" y="224"/>
                  </a:moveTo>
                  <a:cubicBezTo>
                    <a:pt x="0" y="166"/>
                    <a:pt x="13" y="84"/>
                    <a:pt x="71" y="42"/>
                  </a:cubicBezTo>
                  <a:cubicBezTo>
                    <a:pt x="129" y="0"/>
                    <a:pt x="210" y="13"/>
                    <a:pt x="252" y="71"/>
                  </a:cubicBezTo>
                  <a:cubicBezTo>
                    <a:pt x="295" y="129"/>
                    <a:pt x="282" y="210"/>
                    <a:pt x="224" y="253"/>
                  </a:cubicBezTo>
                  <a:cubicBezTo>
                    <a:pt x="166" y="295"/>
                    <a:pt x="84" y="282"/>
                    <a:pt x="42" y="224"/>
                  </a:cubicBezTo>
                  <a:close/>
                </a:path>
              </a:pathLst>
            </a:custGeom>
            <a:solidFill>
              <a:srgbClr val="0AC2BB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9" name="PA-文本框 3">
              <a:extLst>
                <a:ext uri="{FF2B5EF4-FFF2-40B4-BE49-F238E27FC236}">
                  <a16:creationId xmlns:a16="http://schemas.microsoft.com/office/drawing/2014/main" id="{BD5423D4-F548-8E36-940D-BD8FCB1EAB30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772" y="7748"/>
              <a:ext cx="6174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o-MD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Realizarea aplicației web</a:t>
              </a:r>
              <a:endParaRPr lang="it-IT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3" name="Grafic 72" descr="Transfer with solid fill">
            <a:extLst>
              <a:ext uri="{FF2B5EF4-FFF2-40B4-BE49-F238E27FC236}">
                <a16:creationId xmlns:a16="http://schemas.microsoft.com/office/drawing/2014/main" id="{40162A68-86E3-97DA-8178-25B1B79DF99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601819" y="5215613"/>
            <a:ext cx="704068" cy="704068"/>
          </a:xfrm>
          <a:prstGeom prst="rect">
            <a:avLst/>
          </a:prstGeom>
        </p:spPr>
      </p:pic>
      <p:pic>
        <p:nvPicPr>
          <p:cNvPr id="12" name="Grafic 11" descr="Web design with solid fill">
            <a:extLst>
              <a:ext uri="{FF2B5EF4-FFF2-40B4-BE49-F238E27FC236}">
                <a16:creationId xmlns:a16="http://schemas.microsoft.com/office/drawing/2014/main" id="{A33A18B6-B27D-7C91-4DDC-3EA8463C4E7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478372" y="4268068"/>
            <a:ext cx="688517" cy="688517"/>
          </a:xfrm>
          <a:prstGeom prst="rect">
            <a:avLst/>
          </a:prstGeom>
        </p:spPr>
      </p:pic>
      <p:sp>
        <p:nvSpPr>
          <p:cNvPr id="90" name="CasetăText 89">
            <a:extLst>
              <a:ext uri="{FF2B5EF4-FFF2-40B4-BE49-F238E27FC236}">
                <a16:creationId xmlns:a16="http://schemas.microsoft.com/office/drawing/2014/main" id="{5A8CE62B-0C28-AE52-B59E-BE19830BD900}"/>
              </a:ext>
            </a:extLst>
          </p:cNvPr>
          <p:cNvSpPr txBox="1"/>
          <p:nvPr/>
        </p:nvSpPr>
        <p:spPr>
          <a:xfrm>
            <a:off x="7341949" y="3081680"/>
            <a:ext cx="713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4000" b="1" dirty="0">
                <a:solidFill>
                  <a:schemeClr val="bg1"/>
                </a:solidFill>
              </a:rPr>
              <a:t>@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/>
          <p:cNvGrpSpPr/>
          <p:nvPr>
            <p:custDataLst>
              <p:tags r:id="rId2"/>
            </p:custDataLst>
          </p:nvPr>
        </p:nvGrpSpPr>
        <p:grpSpPr>
          <a:xfrm>
            <a:off x="2458715" y="2205522"/>
            <a:ext cx="6865257" cy="1060066"/>
            <a:chOff x="2458653" y="2348915"/>
            <a:chExt cx="6865375" cy="1059992"/>
          </a:xfrm>
        </p:grpSpPr>
        <p:sp>
          <p:nvSpPr>
            <p:cNvPr id="11" name="PA-矩形 10"/>
            <p:cNvSpPr/>
            <p:nvPr>
              <p:custDataLst>
                <p:tags r:id="rId3"/>
              </p:custDataLst>
            </p:nvPr>
          </p:nvSpPr>
          <p:spPr>
            <a:xfrm>
              <a:off x="2867973" y="2351189"/>
              <a:ext cx="1011446" cy="1011446"/>
            </a:xfrm>
            <a:prstGeom prst="rect">
              <a:avLst/>
            </a:prstGeom>
            <a:solidFill>
              <a:srgbClr val="06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PA-文本框 11"/>
            <p:cNvSpPr txBox="1"/>
            <p:nvPr>
              <p:custDataLst>
                <p:tags r:id="rId4"/>
              </p:custDataLst>
            </p:nvPr>
          </p:nvSpPr>
          <p:spPr>
            <a:xfrm>
              <a:off x="2458653" y="2577968"/>
              <a:ext cx="6865375" cy="8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0" lang="en-US" altLang="zh-CN" sz="45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lang="ro-MD" altLang="zh-CN" sz="4800" b="1" dirty="0">
                  <a:solidFill>
                    <a:srgbClr val="046382"/>
                  </a:solidFill>
                  <a:cs typeface="+mn-ea"/>
                  <a:sym typeface="+mn-lt"/>
                </a:rPr>
                <a:t>Perspective</a:t>
              </a:r>
              <a:endParaRPr kumimoji="0" lang="zh-CN" alt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PA-文本框 13"/>
            <p:cNvSpPr txBox="1"/>
            <p:nvPr>
              <p:custDataLst>
                <p:tags r:id="rId5"/>
              </p:custDataLst>
            </p:nvPr>
          </p:nvSpPr>
          <p:spPr>
            <a:xfrm>
              <a:off x="2640271" y="2397461"/>
              <a:ext cx="1466850" cy="953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0</a:t>
              </a:r>
              <a:r>
                <a:rPr kumimoji="0" lang="ro-MD" altLang="zh-CN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6</a:t>
              </a:r>
              <a:endParaRPr kumimoji="0" lang="en-US" altLang="zh-CN" sz="5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5" name="PA-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3997287" y="2348915"/>
              <a:ext cx="0" cy="10137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4362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文本框 4"/>
          <p:cNvSpPr txBox="1"/>
          <p:nvPr>
            <p:custDataLst>
              <p:tags r:id="rId2"/>
            </p:custDataLst>
          </p:nvPr>
        </p:nvSpPr>
        <p:spPr>
          <a:xfrm>
            <a:off x="891540" y="254000"/>
            <a:ext cx="4052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altLang="zh-CN" sz="2800" b="1" dirty="0">
                <a:solidFill>
                  <a:srgbClr val="046382"/>
                </a:solidFill>
                <a:cs typeface="+mn-ea"/>
                <a:sym typeface="+mn-lt"/>
              </a:rPr>
              <a:t>Perspective</a:t>
            </a:r>
          </a:p>
          <a:p>
            <a:endParaRPr lang="zh-CN" altLang="en-US" sz="2800" b="1" dirty="0">
              <a:solidFill>
                <a:srgbClr val="046382"/>
              </a:solidFill>
              <a:cs typeface="+mn-ea"/>
              <a:sym typeface="+mn-lt"/>
            </a:endParaRPr>
          </a:p>
        </p:txBody>
      </p:sp>
      <p:grpSp>
        <p:nvGrpSpPr>
          <p:cNvPr id="35" name="PA-组合 34"/>
          <p:cNvGrpSpPr/>
          <p:nvPr userDrawn="1">
            <p:custDataLst>
              <p:tags r:id="rId3"/>
            </p:custDataLst>
          </p:nvPr>
        </p:nvGrpSpPr>
        <p:grpSpPr>
          <a:xfrm>
            <a:off x="-76200" y="225425"/>
            <a:ext cx="986155" cy="387985"/>
            <a:chOff x="11103" y="6584"/>
            <a:chExt cx="10927" cy="4296"/>
          </a:xfrm>
        </p:grpSpPr>
        <p:pic>
          <p:nvPicPr>
            <p:cNvPr id="6" name="PA-图片 5" descr="资源 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/>
            <a:srcRect l="-6114" t="-37553"/>
            <a:stretch>
              <a:fillRect/>
            </a:stretch>
          </p:blipFill>
          <p:spPr>
            <a:xfrm rot="21000000">
              <a:off x="11103" y="6584"/>
              <a:ext cx="9742" cy="4125"/>
            </a:xfrm>
            <a:prstGeom prst="rect">
              <a:avLst/>
            </a:prstGeom>
          </p:spPr>
        </p:pic>
        <p:pic>
          <p:nvPicPr>
            <p:cNvPr id="7" name="PA-图片 6" descr="资源 3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 rot="21000000">
              <a:off x="11730" y="8360"/>
              <a:ext cx="10300" cy="252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71460" y="6492564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11" name="Grafic 10" descr="Camera with solid fill">
            <a:extLst>
              <a:ext uri="{FF2B5EF4-FFF2-40B4-BE49-F238E27FC236}">
                <a16:creationId xmlns:a16="http://schemas.microsoft.com/office/drawing/2014/main" id="{46766CE1-8AE5-00B8-71C9-9C01DD95681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06373" y="1723483"/>
            <a:ext cx="914400" cy="914400"/>
          </a:xfrm>
          <a:prstGeom prst="rect">
            <a:avLst/>
          </a:prstGeom>
        </p:spPr>
      </p:pic>
      <p:pic>
        <p:nvPicPr>
          <p:cNvPr id="16" name="Grafic 15" descr="Monitor with solid fill">
            <a:extLst>
              <a:ext uri="{FF2B5EF4-FFF2-40B4-BE49-F238E27FC236}">
                <a16:creationId xmlns:a16="http://schemas.microsoft.com/office/drawing/2014/main" id="{6C903676-FCB3-2663-2E56-6C46D30913F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10208" y="4788706"/>
            <a:ext cx="914400" cy="914400"/>
          </a:xfrm>
          <a:prstGeom prst="rect">
            <a:avLst/>
          </a:prstGeom>
        </p:spPr>
      </p:pic>
      <p:pic>
        <p:nvPicPr>
          <p:cNvPr id="19" name="Grafic 18" descr="Watch with solid fill">
            <a:extLst>
              <a:ext uri="{FF2B5EF4-FFF2-40B4-BE49-F238E27FC236}">
                <a16:creationId xmlns:a16="http://schemas.microsoft.com/office/drawing/2014/main" id="{24C13A07-081C-D9AC-5CD0-1B623E2FCD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92861" y="4781593"/>
            <a:ext cx="914400" cy="914400"/>
          </a:xfrm>
          <a:prstGeom prst="rect">
            <a:avLst/>
          </a:prstGeom>
        </p:spPr>
      </p:pic>
      <p:pic>
        <p:nvPicPr>
          <p:cNvPr id="45" name="Grafic 44" descr="Smart Phone with solid fill">
            <a:extLst>
              <a:ext uri="{FF2B5EF4-FFF2-40B4-BE49-F238E27FC236}">
                <a16:creationId xmlns:a16="http://schemas.microsoft.com/office/drawing/2014/main" id="{B5FEA574-BA9B-CF2C-E373-219D09657A2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10208" y="1805718"/>
            <a:ext cx="914400" cy="914400"/>
          </a:xfrm>
          <a:prstGeom prst="rect">
            <a:avLst/>
          </a:prstGeom>
        </p:spPr>
      </p:pic>
      <p:grpSp>
        <p:nvGrpSpPr>
          <p:cNvPr id="26" name="PA-组合 29">
            <a:extLst>
              <a:ext uri="{FF2B5EF4-FFF2-40B4-BE49-F238E27FC236}">
                <a16:creationId xmlns:a16="http://schemas.microsoft.com/office/drawing/2014/main" id="{80828EF1-23F2-2EB7-424E-C69AB5A791A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378325" y="1733550"/>
            <a:ext cx="3435985" cy="3268345"/>
            <a:chOff x="6895" y="2730"/>
            <a:chExt cx="5411" cy="5147"/>
          </a:xfrm>
        </p:grpSpPr>
        <p:grpSp>
          <p:nvGrpSpPr>
            <p:cNvPr id="27" name="组合 11">
              <a:extLst>
                <a:ext uri="{FF2B5EF4-FFF2-40B4-BE49-F238E27FC236}">
                  <a16:creationId xmlns:a16="http://schemas.microsoft.com/office/drawing/2014/main" id="{EF924E12-7BEB-E2F6-9132-B0BC9A979DE0}"/>
                </a:ext>
              </a:extLst>
            </p:cNvPr>
            <p:cNvGrpSpPr/>
            <p:nvPr/>
          </p:nvGrpSpPr>
          <p:grpSpPr>
            <a:xfrm>
              <a:off x="7451" y="2730"/>
              <a:ext cx="4298" cy="2868"/>
              <a:chOff x="1431236" y="2457450"/>
              <a:chExt cx="2729552" cy="1828800"/>
            </a:xfrm>
          </p:grpSpPr>
          <p:sp>
            <p:nvSpPr>
              <p:cNvPr id="31" name="PA-Flowchart: Decision 14">
                <a:extLst>
                  <a:ext uri="{FF2B5EF4-FFF2-40B4-BE49-F238E27FC236}">
                    <a16:creationId xmlns:a16="http://schemas.microsoft.com/office/drawing/2014/main" id="{79507476-6A5D-2CCA-9C3F-760336D23B35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431236" y="2457450"/>
                <a:ext cx="2729552" cy="1828800"/>
              </a:xfrm>
              <a:prstGeom prst="flowChartDecision">
                <a:avLst/>
              </a:prstGeom>
              <a:solidFill>
                <a:srgbClr val="068A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PA-椭圆 15">
                <a:extLst>
                  <a:ext uri="{FF2B5EF4-FFF2-40B4-BE49-F238E27FC236}">
                    <a16:creationId xmlns:a16="http://schemas.microsoft.com/office/drawing/2014/main" id="{943ECCC4-EE40-3F0F-F9C4-0AFC7A2EEA1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218488" y="2794326"/>
                <a:ext cx="1155047" cy="11550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9" name="PA-文本框 13">
              <a:extLst>
                <a:ext uri="{FF2B5EF4-FFF2-40B4-BE49-F238E27FC236}">
                  <a16:creationId xmlns:a16="http://schemas.microsoft.com/office/drawing/2014/main" id="{1D5288CE-1E9B-3D0A-8102-DA3AD3B7FE89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6895" y="6423"/>
              <a:ext cx="5411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Îmbunătățirea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securității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atât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aplicației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web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cât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și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aplicației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mobile </a:t>
              </a:r>
              <a:endParaRPr lang="en-US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47" name="PA-组合 30">
            <a:extLst>
              <a:ext uri="{FF2B5EF4-FFF2-40B4-BE49-F238E27FC236}">
                <a16:creationId xmlns:a16="http://schemas.microsoft.com/office/drawing/2014/main" id="{B526DD09-88E4-67BC-01DC-531EF763FFA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9125" y="1733550"/>
            <a:ext cx="3435985" cy="3832225"/>
            <a:chOff x="975" y="2730"/>
            <a:chExt cx="5411" cy="6035"/>
          </a:xfrm>
        </p:grpSpPr>
        <p:grpSp>
          <p:nvGrpSpPr>
            <p:cNvPr id="48" name="组合 2">
              <a:extLst>
                <a:ext uri="{FF2B5EF4-FFF2-40B4-BE49-F238E27FC236}">
                  <a16:creationId xmlns:a16="http://schemas.microsoft.com/office/drawing/2014/main" id="{A67CCFAB-5AC1-BED7-BA6B-BA9284319E54}"/>
                </a:ext>
              </a:extLst>
            </p:cNvPr>
            <p:cNvGrpSpPr/>
            <p:nvPr/>
          </p:nvGrpSpPr>
          <p:grpSpPr>
            <a:xfrm>
              <a:off x="1532" y="2730"/>
              <a:ext cx="4298" cy="2880"/>
              <a:chOff x="1431236" y="2457450"/>
              <a:chExt cx="2729552" cy="1828800"/>
            </a:xfrm>
          </p:grpSpPr>
          <p:sp>
            <p:nvSpPr>
              <p:cNvPr id="52" name="PA-Flowchart: Decision 1">
                <a:extLst>
                  <a:ext uri="{FF2B5EF4-FFF2-40B4-BE49-F238E27FC236}">
                    <a16:creationId xmlns:a16="http://schemas.microsoft.com/office/drawing/2014/main" id="{F75D0C42-EA69-6D35-C6B8-C091B6EF90F9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431236" y="2457450"/>
                <a:ext cx="2729552" cy="1828800"/>
              </a:xfrm>
              <a:prstGeom prst="flowChartDecision">
                <a:avLst/>
              </a:prstGeom>
              <a:solidFill>
                <a:srgbClr val="046F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PA-椭圆 6">
                <a:extLst>
                  <a:ext uri="{FF2B5EF4-FFF2-40B4-BE49-F238E27FC236}">
                    <a16:creationId xmlns:a16="http://schemas.microsoft.com/office/drawing/2014/main" id="{0C98779D-25DA-F561-4FCB-E24224AFA0FF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2218488" y="2794326"/>
                <a:ext cx="1155047" cy="11550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0" name="PA-文本框 8">
              <a:extLst>
                <a:ext uri="{FF2B5EF4-FFF2-40B4-BE49-F238E27FC236}">
                  <a16:creationId xmlns:a16="http://schemas.microsoft.com/office/drawing/2014/main" id="{C45F5962-0362-A339-FA3B-C82F1D69642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975" y="6438"/>
              <a:ext cx="5411" cy="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Adăugarea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unui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sistem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de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recunoaștere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facială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pentru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administrarea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pastilelor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pentru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automatizarea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verificării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luării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pastilelor</a:t>
              </a:r>
              <a:endPara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4" name="PA-组合 28">
            <a:extLst>
              <a:ext uri="{FF2B5EF4-FFF2-40B4-BE49-F238E27FC236}">
                <a16:creationId xmlns:a16="http://schemas.microsoft.com/office/drawing/2014/main" id="{72DC27BC-B5C6-BA80-BCA3-4F59B3B60BB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236585" y="1733550"/>
            <a:ext cx="3435985" cy="3277870"/>
            <a:chOff x="12971" y="2730"/>
            <a:chExt cx="5411" cy="5162"/>
          </a:xfrm>
        </p:grpSpPr>
        <p:grpSp>
          <p:nvGrpSpPr>
            <p:cNvPr id="55" name="组合 17">
              <a:extLst>
                <a:ext uri="{FF2B5EF4-FFF2-40B4-BE49-F238E27FC236}">
                  <a16:creationId xmlns:a16="http://schemas.microsoft.com/office/drawing/2014/main" id="{9FED99DF-624A-0C5B-4902-4F7F73BEF19B}"/>
                </a:ext>
              </a:extLst>
            </p:cNvPr>
            <p:cNvGrpSpPr/>
            <p:nvPr/>
          </p:nvGrpSpPr>
          <p:grpSpPr>
            <a:xfrm>
              <a:off x="13528" y="2730"/>
              <a:ext cx="4298" cy="2880"/>
              <a:chOff x="1431236" y="2457450"/>
              <a:chExt cx="2729552" cy="1828800"/>
            </a:xfrm>
          </p:grpSpPr>
          <p:sp>
            <p:nvSpPr>
              <p:cNvPr id="59" name="PA-Flowchart: Decision 20">
                <a:extLst>
                  <a:ext uri="{FF2B5EF4-FFF2-40B4-BE49-F238E27FC236}">
                    <a16:creationId xmlns:a16="http://schemas.microsoft.com/office/drawing/2014/main" id="{1ECA0B65-7E2C-9B9E-FD73-DC388CC2B7A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431236" y="2457450"/>
                <a:ext cx="2729552" cy="1828800"/>
              </a:xfrm>
              <a:prstGeom prst="flowChartDecision">
                <a:avLst/>
              </a:prstGeom>
              <a:solidFill>
                <a:srgbClr val="0AC2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PA-椭圆 21">
                <a:extLst>
                  <a:ext uri="{FF2B5EF4-FFF2-40B4-BE49-F238E27FC236}">
                    <a16:creationId xmlns:a16="http://schemas.microsoft.com/office/drawing/2014/main" id="{25B51612-2CC4-3124-8E78-C96C0466372E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218488" y="2794326"/>
                <a:ext cx="1155047" cy="11550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7" name="PA-文本框 19">
              <a:extLst>
                <a:ext uri="{FF2B5EF4-FFF2-40B4-BE49-F238E27FC236}">
                  <a16:creationId xmlns:a16="http://schemas.microsoft.com/office/drawing/2014/main" id="{E4914362-9417-91D9-6E9B-436B823F244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971" y="6438"/>
              <a:ext cx="5411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MD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Sincronizarea aplicației android cu ceasul inteligent pentru a </a:t>
              </a:r>
              <a:r>
                <a:rPr lang="ro-MD" sz="1800" b="0" i="0" u="none" strike="noStrike" baseline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îmbunatăți</a:t>
              </a:r>
              <a:r>
                <a:rPr lang="ro-MD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trimiterea datelor </a:t>
              </a:r>
              <a:endPara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8" name="Grafic 7" descr="Internet Of Things with solid fill">
            <a:extLst>
              <a:ext uri="{FF2B5EF4-FFF2-40B4-BE49-F238E27FC236}">
                <a16:creationId xmlns:a16="http://schemas.microsoft.com/office/drawing/2014/main" id="{C9A52750-AADF-6C38-ABA9-1F565FACFBF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92975" y="2177510"/>
            <a:ext cx="914400" cy="914400"/>
          </a:xfrm>
          <a:prstGeom prst="rect">
            <a:avLst/>
          </a:prstGeom>
        </p:spPr>
      </p:pic>
      <p:pic>
        <p:nvPicPr>
          <p:cNvPr id="10" name="Grafic 9" descr="Shield Tick with solid fill">
            <a:extLst>
              <a:ext uri="{FF2B5EF4-FFF2-40B4-BE49-F238E27FC236}">
                <a16:creationId xmlns:a16="http://schemas.microsoft.com/office/drawing/2014/main" id="{6F48B588-62BA-DFB1-E7EF-73274D40E6D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53673" y="2223024"/>
            <a:ext cx="914400" cy="914400"/>
          </a:xfrm>
          <a:prstGeom prst="rect">
            <a:avLst/>
          </a:prstGeom>
        </p:spPr>
      </p:pic>
      <p:pic>
        <p:nvPicPr>
          <p:cNvPr id="13" name="Grafic 12" descr="Eye Scan with solid fill">
            <a:extLst>
              <a:ext uri="{FF2B5EF4-FFF2-40B4-BE49-F238E27FC236}">
                <a16:creationId xmlns:a16="http://schemas.microsoft.com/office/drawing/2014/main" id="{5ED714AA-489E-6BF3-AEB2-273DDB92F5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68867" y="2180683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9224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文本框 5"/>
          <p:cNvSpPr txBox="1"/>
          <p:nvPr>
            <p:custDataLst>
              <p:tags r:id="rId2"/>
            </p:custDataLst>
          </p:nvPr>
        </p:nvSpPr>
        <p:spPr>
          <a:xfrm>
            <a:off x="1865312" y="1870307"/>
            <a:ext cx="841756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MD" sz="8800" b="1" dirty="0">
                <a:solidFill>
                  <a:srgbClr val="046382"/>
                </a:solidFill>
              </a:rPr>
              <a:t>MUL</a:t>
            </a:r>
            <a:r>
              <a:rPr lang="ro-MD" sz="10500" b="1" dirty="0">
                <a:solidFill>
                  <a:srgbClr val="046382"/>
                </a:solidFill>
              </a:rPr>
              <a:t>Ț</a:t>
            </a:r>
            <a:r>
              <a:rPr lang="ro-MD" sz="8800" b="1" dirty="0">
                <a:solidFill>
                  <a:srgbClr val="046382"/>
                </a:solidFill>
              </a:rPr>
              <a:t>UMESC</a:t>
            </a:r>
            <a:r>
              <a:rPr lang="en" sz="11500" b="1" dirty="0">
                <a:solidFill>
                  <a:srgbClr val="046382"/>
                </a:solidFill>
                <a:latin typeface="Walter Turncoat" panose="020B0604020202020204"/>
              </a:rPr>
              <a:t>!</a:t>
            </a:r>
            <a:endParaRPr kumimoji="0" lang="zh-CN" altLang="en-US" sz="8800" b="1" i="0" u="none" strike="noStrike" kern="1200" cap="none" spc="600" normalizeH="0" baseline="0" noProof="0" dirty="0">
              <a:ln>
                <a:noFill/>
              </a:ln>
              <a:solidFill>
                <a:srgbClr val="046382"/>
              </a:solidFill>
              <a:effectLst/>
              <a:uLnTx/>
              <a:uFillTx/>
              <a:latin typeface="Walter Turncoat" panose="020B0604020202020204"/>
              <a:ea typeface="微软雅黑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296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/>
          <p:cNvGrpSpPr/>
          <p:nvPr>
            <p:custDataLst>
              <p:tags r:id="rId2"/>
            </p:custDataLst>
          </p:nvPr>
        </p:nvGrpSpPr>
        <p:grpSpPr>
          <a:xfrm>
            <a:off x="2640330" y="2205523"/>
            <a:ext cx="5789163" cy="1013791"/>
            <a:chOff x="2640271" y="2348915"/>
            <a:chExt cx="5789263" cy="1013720"/>
          </a:xfrm>
        </p:grpSpPr>
        <p:sp>
          <p:nvSpPr>
            <p:cNvPr id="11" name="PA-矩形 10"/>
            <p:cNvSpPr/>
            <p:nvPr>
              <p:custDataLst>
                <p:tags r:id="rId3"/>
              </p:custDataLst>
            </p:nvPr>
          </p:nvSpPr>
          <p:spPr>
            <a:xfrm>
              <a:off x="2867973" y="2351189"/>
              <a:ext cx="1011446" cy="1011446"/>
            </a:xfrm>
            <a:prstGeom prst="rect">
              <a:avLst/>
            </a:prstGeom>
            <a:solidFill>
              <a:srgbClr val="06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PA-文本框 11"/>
            <p:cNvSpPr txBox="1"/>
            <p:nvPr>
              <p:custDataLst>
                <p:tags r:id="rId4"/>
              </p:custDataLst>
            </p:nvPr>
          </p:nvSpPr>
          <p:spPr>
            <a:xfrm>
              <a:off x="3462564" y="2397461"/>
              <a:ext cx="4966970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5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Walter Turncoat" panose="020B0604020202020204"/>
                  <a:ea typeface="微软雅黑"/>
                  <a:cs typeface="+mn-ea"/>
                  <a:sym typeface="+mn-lt"/>
                </a:rPr>
                <a:t>Motivație</a:t>
              </a:r>
              <a:endParaRPr kumimoji="0" lang="zh-CN" alt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Walter Turncoat" panose="020B060402020202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PA-文本框 13"/>
            <p:cNvSpPr txBox="1"/>
            <p:nvPr>
              <p:custDataLst>
                <p:tags r:id="rId5"/>
              </p:custDataLst>
            </p:nvPr>
          </p:nvSpPr>
          <p:spPr>
            <a:xfrm>
              <a:off x="2640271" y="2397461"/>
              <a:ext cx="14668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01</a:t>
              </a:r>
            </a:p>
          </p:txBody>
        </p:sp>
        <p:cxnSp>
          <p:nvCxnSpPr>
            <p:cNvPr id="15" name="PA-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3997287" y="2348915"/>
              <a:ext cx="0" cy="10137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-组合 14"/>
          <p:cNvGrpSpPr/>
          <p:nvPr>
            <p:custDataLst>
              <p:tags r:id="rId2"/>
            </p:custDataLst>
          </p:nvPr>
        </p:nvGrpSpPr>
        <p:grpSpPr>
          <a:xfrm>
            <a:off x="2572385" y="2612572"/>
            <a:ext cx="2272272" cy="2574760"/>
            <a:chOff x="4051" y="4114"/>
            <a:chExt cx="3578" cy="4055"/>
          </a:xfrm>
        </p:grpSpPr>
        <p:sp>
          <p:nvSpPr>
            <p:cNvPr id="7" name="PA-平行四边形 6"/>
            <p:cNvSpPr/>
            <p:nvPr>
              <p:custDataLst>
                <p:tags r:id="rId13"/>
              </p:custDataLst>
            </p:nvPr>
          </p:nvSpPr>
          <p:spPr>
            <a:xfrm>
              <a:off x="4302" y="4114"/>
              <a:ext cx="3327" cy="2962"/>
            </a:xfrm>
            <a:prstGeom prst="parallelogram">
              <a:avLst/>
            </a:prstGeom>
            <a:blipFill dpi="0" rotWithShape="1">
              <a:blip r:embed="rId17"/>
              <a:srcRect/>
              <a:tile tx="0" ty="0" sx="65000" sy="65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PA-文本框 2"/>
            <p:cNvSpPr txBox="1"/>
            <p:nvPr>
              <p:custDataLst>
                <p:tags r:id="rId14"/>
              </p:custDataLst>
            </p:nvPr>
          </p:nvSpPr>
          <p:spPr>
            <a:xfrm>
              <a:off x="4051" y="7248"/>
              <a:ext cx="332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MD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Lipsa supravegherii unui om bolnav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7" name="PA-组合 16"/>
          <p:cNvGrpSpPr/>
          <p:nvPr>
            <p:custDataLst>
              <p:tags r:id="rId3"/>
            </p:custDataLst>
          </p:nvPr>
        </p:nvGrpSpPr>
        <p:grpSpPr>
          <a:xfrm>
            <a:off x="4934585" y="1672045"/>
            <a:ext cx="2216781" cy="2923449"/>
            <a:chOff x="7771" y="2633"/>
            <a:chExt cx="3491" cy="4604"/>
          </a:xfrm>
        </p:grpSpPr>
        <p:pic>
          <p:nvPicPr>
            <p:cNvPr id="14" name="PA-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19" t="4338" r="13573" b="29909"/>
            <a:stretch>
              <a:fillRect/>
            </a:stretch>
          </p:blipFill>
          <p:spPr>
            <a:xfrm>
              <a:off x="7935" y="2633"/>
              <a:ext cx="3327" cy="2962"/>
            </a:xfrm>
            <a:custGeom>
              <a:avLst/>
              <a:gdLst>
                <a:gd name="connsiteX0" fmla="*/ 470263 w 2112572"/>
                <a:gd name="connsiteY0" fmla="*/ 0 h 1881052"/>
                <a:gd name="connsiteX1" fmla="*/ 2112572 w 2112572"/>
                <a:gd name="connsiteY1" fmla="*/ 0 h 1881052"/>
                <a:gd name="connsiteX2" fmla="*/ 1642309 w 2112572"/>
                <a:gd name="connsiteY2" fmla="*/ 1881052 h 1881052"/>
                <a:gd name="connsiteX3" fmla="*/ 0 w 2112572"/>
                <a:gd name="connsiteY3" fmla="*/ 1881052 h 188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2572" h="1881052">
                  <a:moveTo>
                    <a:pt x="470263" y="0"/>
                  </a:moveTo>
                  <a:lnTo>
                    <a:pt x="2112572" y="0"/>
                  </a:lnTo>
                  <a:lnTo>
                    <a:pt x="1642309" y="1881052"/>
                  </a:lnTo>
                  <a:lnTo>
                    <a:pt x="0" y="1881052"/>
                  </a:lnTo>
                  <a:close/>
                </a:path>
              </a:pathLst>
            </a:custGeom>
          </p:spPr>
        </p:pic>
        <p:sp>
          <p:nvSpPr>
            <p:cNvPr id="4" name="PA-文本框 3"/>
            <p:cNvSpPr txBox="1"/>
            <p:nvPr>
              <p:custDataLst>
                <p:tags r:id="rId12"/>
              </p:custDataLst>
            </p:nvPr>
          </p:nvSpPr>
          <p:spPr>
            <a:xfrm>
              <a:off x="7771" y="5928"/>
              <a:ext cx="3086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MD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Nerespectarea </a:t>
              </a:r>
              <a:r>
                <a:rPr kumimoji="0" lang="ro-MD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tratatemntului</a:t>
              </a:r>
              <a:r>
                <a:rPr kumimoji="0" lang="ro-MD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medicamentos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9" name="PA-文本框 8"/>
          <p:cNvSpPr txBox="1"/>
          <p:nvPr userDrawn="1">
            <p:custDataLst>
              <p:tags r:id="rId4"/>
            </p:custDataLst>
          </p:nvPr>
        </p:nvSpPr>
        <p:spPr>
          <a:xfrm>
            <a:off x="891540" y="254000"/>
            <a:ext cx="4052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Walter Turncoat" panose="020B0604020202020204"/>
                <a:ea typeface="微软雅黑"/>
                <a:cs typeface="+mn-ea"/>
                <a:sym typeface="+mn-lt"/>
              </a:rPr>
              <a:t>Motivație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46382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35" name="PA-组合 34"/>
          <p:cNvGrpSpPr/>
          <p:nvPr userDrawn="1">
            <p:custDataLst>
              <p:tags r:id="rId5"/>
            </p:custDataLst>
          </p:nvPr>
        </p:nvGrpSpPr>
        <p:grpSpPr>
          <a:xfrm>
            <a:off x="-76200" y="225425"/>
            <a:ext cx="986155" cy="387985"/>
            <a:chOff x="11103" y="6584"/>
            <a:chExt cx="10927" cy="4296"/>
          </a:xfrm>
        </p:grpSpPr>
        <p:pic>
          <p:nvPicPr>
            <p:cNvPr id="10" name="PA-图片 9" descr="资源 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/>
            <a:srcRect l="-6114" t="-37553"/>
            <a:stretch>
              <a:fillRect/>
            </a:stretch>
          </p:blipFill>
          <p:spPr>
            <a:xfrm rot="21000000">
              <a:off x="11103" y="6584"/>
              <a:ext cx="9742" cy="4125"/>
            </a:xfrm>
            <a:prstGeom prst="rect">
              <a:avLst/>
            </a:prstGeom>
          </p:spPr>
        </p:pic>
        <p:pic>
          <p:nvPicPr>
            <p:cNvPr id="11" name="PA-图片 10" descr="资源 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21000000">
              <a:off x="11730" y="8360"/>
              <a:ext cx="10300" cy="2520"/>
            </a:xfrm>
            <a:prstGeom prst="rect">
              <a:avLst/>
            </a:prstGeom>
          </p:spPr>
        </p:pic>
      </p:grpSp>
      <p:pic>
        <p:nvPicPr>
          <p:cNvPr id="19" name="Imagine 18">
            <a:extLst>
              <a:ext uri="{FF2B5EF4-FFF2-40B4-BE49-F238E27FC236}">
                <a16:creationId xmlns:a16="http://schemas.microsoft.com/office/drawing/2014/main" id="{E81970E5-0BC4-23A0-8294-2EE1F4974B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502">
            <a:off x="926041" y="1497994"/>
            <a:ext cx="1849996" cy="2119947"/>
          </a:xfrm>
          <a:prstGeom prst="rect">
            <a:avLst/>
          </a:prstGeom>
          <a:scene3d>
            <a:camera prst="isometricOffAxis1Right">
              <a:rot lat="1680000" lon="20039998" rev="0"/>
            </a:camera>
            <a:lightRig rig="threePt" dir="t"/>
          </a:scene3d>
        </p:spPr>
      </p:pic>
      <p:sp>
        <p:nvSpPr>
          <p:cNvPr id="23" name="PA-文本框 4">
            <a:extLst>
              <a:ext uri="{FF2B5EF4-FFF2-40B4-BE49-F238E27FC236}">
                <a16:creationId xmlns:a16="http://schemas.microsoft.com/office/drawing/2014/main" id="{50FE250E-4839-2756-181A-F0309E86A4C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82283" y="3595082"/>
            <a:ext cx="1959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Implicarea în proiectul Casa </a:t>
            </a:r>
            <a:r>
              <a:rPr kumimoji="0" lang="ro-MD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Emaus</a:t>
            </a:r>
            <a:endParaRPr kumimoji="0" lang="ro-M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54C20253-3975-8FD7-C51A-CE2FC15C9D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02" y="1672045"/>
            <a:ext cx="2163941" cy="2163941"/>
          </a:xfrm>
          <a:prstGeom prst="rect">
            <a:avLst/>
          </a:prstGeom>
          <a:scene3d>
            <a:camera prst="orthographicFront">
              <a:rot lat="1200000" lon="1200000" rev="0"/>
            </a:camera>
            <a:lightRig rig="threePt" dir="t"/>
          </a:scene3d>
        </p:spPr>
      </p:pic>
      <p:sp>
        <p:nvSpPr>
          <p:cNvPr id="26" name="PA-文本框 7">
            <a:extLst>
              <a:ext uri="{FF2B5EF4-FFF2-40B4-BE49-F238E27FC236}">
                <a16:creationId xmlns:a16="http://schemas.microsoft.com/office/drawing/2014/main" id="{3C865CB9-FCFA-4AC6-ABCA-AA6260CD889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220199" y="3764305"/>
            <a:ext cx="21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Numărul insuficient de locuri dintr-o instituție de îngrijire a pacienților</a:t>
            </a:r>
          </a:p>
        </p:txBody>
      </p:sp>
      <p:sp>
        <p:nvSpPr>
          <p:cNvPr id="2" name="AutoShape 2" descr="Kanta.fi">
            <a:extLst>
              <a:ext uri="{FF2B5EF4-FFF2-40B4-BE49-F238E27FC236}">
                <a16:creationId xmlns:a16="http://schemas.microsoft.com/office/drawing/2014/main" id="{04408D04-6F51-F593-5DC4-20785D977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Imagine 12" descr="O imagine care conține text&#10;&#10;Descriere generată automat">
            <a:extLst>
              <a:ext uri="{FF2B5EF4-FFF2-40B4-BE49-F238E27FC236}">
                <a16:creationId xmlns:a16="http://schemas.microsoft.com/office/drawing/2014/main" id="{56B59B1E-00CD-CA28-2343-711EE300CF7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89" y="2612572"/>
            <a:ext cx="2233171" cy="1690196"/>
          </a:xfrm>
          <a:prstGeom prst="rect">
            <a:avLst/>
          </a:prstGeom>
          <a:scene3d>
            <a:camera prst="perspectiveRight">
              <a:rot lat="20999999" lon="20099994" rev="0"/>
            </a:camera>
            <a:lightRig rig="threePt" dir="t"/>
          </a:scene3d>
        </p:spPr>
      </p:pic>
      <p:sp>
        <p:nvSpPr>
          <p:cNvPr id="24" name="PA-文本框 4">
            <a:extLst>
              <a:ext uri="{FF2B5EF4-FFF2-40B4-BE49-F238E27FC236}">
                <a16:creationId xmlns:a16="http://schemas.microsoft.com/office/drawing/2014/main" id="{9BAE5CB0-B97A-E79F-B462-7C9E1F60533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101220" y="4510145"/>
            <a:ext cx="1959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Proiectul din </a:t>
            </a:r>
            <a:r>
              <a:rPr kumimoji="0" lang="ro-MD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finland</a:t>
            </a: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 numit KANTA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/>
          <p:cNvGrpSpPr/>
          <p:nvPr>
            <p:custDataLst>
              <p:tags r:id="rId2"/>
            </p:custDataLst>
          </p:nvPr>
        </p:nvGrpSpPr>
        <p:grpSpPr>
          <a:xfrm>
            <a:off x="2640330" y="2205523"/>
            <a:ext cx="5770309" cy="1013791"/>
            <a:chOff x="2640271" y="2348915"/>
            <a:chExt cx="5770409" cy="1013720"/>
          </a:xfrm>
        </p:grpSpPr>
        <p:sp>
          <p:nvSpPr>
            <p:cNvPr id="11" name="PA-矩形 10"/>
            <p:cNvSpPr/>
            <p:nvPr>
              <p:custDataLst>
                <p:tags r:id="rId3"/>
              </p:custDataLst>
            </p:nvPr>
          </p:nvSpPr>
          <p:spPr>
            <a:xfrm>
              <a:off x="2867973" y="2351189"/>
              <a:ext cx="1011446" cy="1011446"/>
            </a:xfrm>
            <a:prstGeom prst="rect">
              <a:avLst/>
            </a:prstGeom>
            <a:solidFill>
              <a:srgbClr val="06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PA-文本框 11"/>
            <p:cNvSpPr txBox="1"/>
            <p:nvPr>
              <p:custDataLst>
                <p:tags r:id="rId4"/>
              </p:custDataLst>
            </p:nvPr>
          </p:nvSpPr>
          <p:spPr>
            <a:xfrm>
              <a:off x="3443710" y="2385356"/>
              <a:ext cx="4966970" cy="8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Obiective</a:t>
              </a:r>
              <a:endParaRPr kumimoji="0" lang="zh-CN" alt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PA-文本框 13"/>
            <p:cNvSpPr txBox="1"/>
            <p:nvPr>
              <p:custDataLst>
                <p:tags r:id="rId5"/>
              </p:custDataLst>
            </p:nvPr>
          </p:nvSpPr>
          <p:spPr>
            <a:xfrm>
              <a:off x="2640271" y="2397461"/>
              <a:ext cx="1466850" cy="953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02</a:t>
              </a:r>
            </a:p>
          </p:txBody>
        </p:sp>
        <p:cxnSp>
          <p:nvCxnSpPr>
            <p:cNvPr id="15" name="PA-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3997287" y="2348915"/>
              <a:ext cx="0" cy="10137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新月形 4"/>
          <p:cNvSpPr/>
          <p:nvPr>
            <p:custDataLst>
              <p:tags r:id="rId2"/>
            </p:custDataLst>
          </p:nvPr>
        </p:nvSpPr>
        <p:spPr>
          <a:xfrm rot="16200000">
            <a:off x="5428296" y="-2383419"/>
            <a:ext cx="1410897" cy="10101945"/>
          </a:xfrm>
          <a:custGeom>
            <a:avLst/>
            <a:gdLst>
              <a:gd name="connsiteX0" fmla="*/ 1854925 w 1854925"/>
              <a:gd name="connsiteY0" fmla="*/ 10032273 h 10032273"/>
              <a:gd name="connsiteX1" fmla="*/ 0 w 1854925"/>
              <a:gd name="connsiteY1" fmla="*/ 5016136 h 10032273"/>
              <a:gd name="connsiteX2" fmla="*/ 1854925 w 1854925"/>
              <a:gd name="connsiteY2" fmla="*/ -1 h 10032273"/>
              <a:gd name="connsiteX3" fmla="*/ 692222 w 1854925"/>
              <a:gd name="connsiteY3" fmla="*/ 5016135 h 10032273"/>
              <a:gd name="connsiteX4" fmla="*/ 1854926 w 1854925"/>
              <a:gd name="connsiteY4" fmla="*/ 10032272 h 10032273"/>
              <a:gd name="connsiteX5" fmla="*/ 1854925 w 1854925"/>
              <a:gd name="connsiteY5" fmla="*/ 10032273 h 10032273"/>
              <a:gd name="connsiteX0-1" fmla="*/ 0 w 1854926"/>
              <a:gd name="connsiteY0-2" fmla="*/ 5016137 h 10032274"/>
              <a:gd name="connsiteX1-3" fmla="*/ 1854925 w 1854926"/>
              <a:gd name="connsiteY1-4" fmla="*/ 0 h 10032274"/>
              <a:gd name="connsiteX2-5" fmla="*/ 692222 w 1854926"/>
              <a:gd name="connsiteY2-6" fmla="*/ 5016136 h 10032274"/>
              <a:gd name="connsiteX3-7" fmla="*/ 1854926 w 1854926"/>
              <a:gd name="connsiteY3-8" fmla="*/ 10032273 h 10032274"/>
              <a:gd name="connsiteX4-9" fmla="*/ 1854925 w 1854926"/>
              <a:gd name="connsiteY4-10" fmla="*/ 10032274 h 10032274"/>
              <a:gd name="connsiteX5-11" fmla="*/ 91440 w 1854926"/>
              <a:gd name="connsiteY5-12" fmla="*/ 5107577 h 10032274"/>
              <a:gd name="connsiteX0-13" fmla="*/ 0 w 1854926"/>
              <a:gd name="connsiteY0-14" fmla="*/ 5016137 h 10032274"/>
              <a:gd name="connsiteX1-15" fmla="*/ 1854925 w 1854926"/>
              <a:gd name="connsiteY1-16" fmla="*/ 0 h 10032274"/>
              <a:gd name="connsiteX2-17" fmla="*/ 692222 w 1854926"/>
              <a:gd name="connsiteY2-18" fmla="*/ 5016136 h 10032274"/>
              <a:gd name="connsiteX3-19" fmla="*/ 1854926 w 1854926"/>
              <a:gd name="connsiteY3-20" fmla="*/ 10032273 h 10032274"/>
              <a:gd name="connsiteX4-21" fmla="*/ 1854925 w 1854926"/>
              <a:gd name="connsiteY4-22" fmla="*/ 10032274 h 10032274"/>
              <a:gd name="connsiteX0-23" fmla="*/ 1162703 w 1162704"/>
              <a:gd name="connsiteY0-24" fmla="*/ 0 h 10032274"/>
              <a:gd name="connsiteX1-25" fmla="*/ 0 w 1162704"/>
              <a:gd name="connsiteY1-26" fmla="*/ 5016136 h 10032274"/>
              <a:gd name="connsiteX2-27" fmla="*/ 1162704 w 1162704"/>
              <a:gd name="connsiteY2-28" fmla="*/ 10032273 h 10032274"/>
              <a:gd name="connsiteX3-29" fmla="*/ 1162703 w 1162704"/>
              <a:gd name="connsiteY3-30" fmla="*/ 10032274 h 10032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62704" h="10032274">
                <a:moveTo>
                  <a:pt x="1162703" y="0"/>
                </a:moveTo>
                <a:cubicBezTo>
                  <a:pt x="451639" y="931188"/>
                  <a:pt x="0" y="2879651"/>
                  <a:pt x="0" y="5016136"/>
                </a:cubicBezTo>
                <a:cubicBezTo>
                  <a:pt x="0" y="7152623"/>
                  <a:pt x="451640" y="9101086"/>
                  <a:pt x="1162704" y="10032273"/>
                </a:cubicBezTo>
                <a:lnTo>
                  <a:pt x="1162703" y="10032274"/>
                </a:lnTo>
              </a:path>
            </a:pathLst>
          </a:custGeom>
          <a:noFill/>
          <a:ln w="38100">
            <a:solidFill>
              <a:srgbClr val="046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PA-文本框 8"/>
          <p:cNvSpPr txBox="1"/>
          <p:nvPr userDrawn="1">
            <p:custDataLst>
              <p:tags r:id="rId3"/>
            </p:custDataLst>
          </p:nvPr>
        </p:nvSpPr>
        <p:spPr>
          <a:xfrm>
            <a:off x="891540" y="254000"/>
            <a:ext cx="4052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 err="1">
                <a:solidFill>
                  <a:srgbClr val="046382"/>
                </a:solidFill>
                <a:cs typeface="+mn-ea"/>
                <a:sym typeface="+mn-lt"/>
              </a:rPr>
              <a:t>Obiective</a:t>
            </a:r>
            <a:endParaRPr lang="zh-CN" altLang="en-US" sz="2800" b="1" dirty="0">
              <a:solidFill>
                <a:srgbClr val="046382"/>
              </a:solidFill>
              <a:cs typeface="+mn-ea"/>
              <a:sym typeface="+mn-lt"/>
            </a:endParaRPr>
          </a:p>
        </p:txBody>
      </p:sp>
      <p:grpSp>
        <p:nvGrpSpPr>
          <p:cNvPr id="35" name="PA-组合 34"/>
          <p:cNvGrpSpPr/>
          <p:nvPr>
            <p:custDataLst>
              <p:tags r:id="rId4"/>
            </p:custDataLst>
          </p:nvPr>
        </p:nvGrpSpPr>
        <p:grpSpPr>
          <a:xfrm>
            <a:off x="-76200" y="225425"/>
            <a:ext cx="986155" cy="387985"/>
            <a:chOff x="11103" y="6584"/>
            <a:chExt cx="10927" cy="4296"/>
          </a:xfrm>
        </p:grpSpPr>
        <p:pic>
          <p:nvPicPr>
            <p:cNvPr id="10" name="PA-图片 9" descr="资源 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/>
            <a:srcRect l="-6114" t="-37553"/>
            <a:stretch>
              <a:fillRect/>
            </a:stretch>
          </p:blipFill>
          <p:spPr>
            <a:xfrm rot="21000000">
              <a:off x="11103" y="6584"/>
              <a:ext cx="9742" cy="4125"/>
            </a:xfrm>
            <a:prstGeom prst="rect">
              <a:avLst/>
            </a:prstGeom>
          </p:spPr>
        </p:pic>
        <p:pic>
          <p:nvPicPr>
            <p:cNvPr id="11" name="PA-图片 10" descr="资源 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 rot="21000000">
              <a:off x="11730" y="8360"/>
              <a:ext cx="10300" cy="2520"/>
            </a:xfrm>
            <a:prstGeom prst="rect">
              <a:avLst/>
            </a:prstGeom>
          </p:spPr>
        </p:pic>
      </p:grpSp>
      <p:grpSp>
        <p:nvGrpSpPr>
          <p:cNvPr id="31" name="PA-组合 30"/>
          <p:cNvGrpSpPr/>
          <p:nvPr>
            <p:custDataLst>
              <p:tags r:id="rId5"/>
            </p:custDataLst>
          </p:nvPr>
        </p:nvGrpSpPr>
        <p:grpSpPr>
          <a:xfrm>
            <a:off x="1014730" y="2304415"/>
            <a:ext cx="1959610" cy="3060065"/>
            <a:chOff x="1598" y="3629"/>
            <a:chExt cx="3086" cy="4819"/>
          </a:xfrm>
        </p:grpSpPr>
        <p:sp>
          <p:nvSpPr>
            <p:cNvPr id="6" name="PA-椭圆 5"/>
            <p:cNvSpPr/>
            <p:nvPr>
              <p:custDataLst>
                <p:tags r:id="rId15"/>
              </p:custDataLst>
            </p:nvPr>
          </p:nvSpPr>
          <p:spPr>
            <a:xfrm>
              <a:off x="2133" y="3629"/>
              <a:ext cx="2218" cy="2218"/>
            </a:xfrm>
            <a:prstGeom prst="ellipse">
              <a:avLst/>
            </a:prstGeom>
            <a:solidFill>
              <a:srgbClr val="013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PA-文本框 1"/>
            <p:cNvSpPr txBox="1"/>
            <p:nvPr>
              <p:custDataLst>
                <p:tags r:id="rId16"/>
              </p:custDataLst>
            </p:nvPr>
          </p:nvSpPr>
          <p:spPr>
            <a:xfrm>
              <a:off x="1598" y="6849"/>
              <a:ext cx="3086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MD" altLang="zh-CN" sz="2000" dirty="0">
                  <a:latin typeface="Abadi" panose="020B0604020104020204" pitchFamily="34" charset="0"/>
                  <a:cs typeface="+mn-ea"/>
                  <a:sym typeface="+mn-lt"/>
                </a:rPr>
                <a:t>Monitorizarea pacientului de la distanță</a:t>
              </a:r>
              <a:endParaRPr lang="en-US" altLang="zh-CN" sz="2000" dirty="0">
                <a:latin typeface="Abadi" panose="020B0604020104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3" name="PA-组合 32"/>
          <p:cNvGrpSpPr/>
          <p:nvPr>
            <p:custDataLst>
              <p:tags r:id="rId6"/>
            </p:custDataLst>
          </p:nvPr>
        </p:nvGrpSpPr>
        <p:grpSpPr>
          <a:xfrm>
            <a:off x="3834130" y="2646045"/>
            <a:ext cx="1959610" cy="3169920"/>
            <a:chOff x="6038" y="4167"/>
            <a:chExt cx="3086" cy="4992"/>
          </a:xfrm>
        </p:grpSpPr>
        <p:sp>
          <p:nvSpPr>
            <p:cNvPr id="12" name="PA-椭圆 11"/>
            <p:cNvSpPr/>
            <p:nvPr>
              <p:custDataLst>
                <p:tags r:id="rId13"/>
              </p:custDataLst>
            </p:nvPr>
          </p:nvSpPr>
          <p:spPr>
            <a:xfrm>
              <a:off x="6473" y="4167"/>
              <a:ext cx="2218" cy="2218"/>
            </a:xfrm>
            <a:prstGeom prst="ellipse">
              <a:avLst/>
            </a:prstGeom>
            <a:solidFill>
              <a:srgbClr val="046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PA-文本框 2"/>
            <p:cNvSpPr txBox="1"/>
            <p:nvPr>
              <p:custDataLst>
                <p:tags r:id="rId14"/>
              </p:custDataLst>
            </p:nvPr>
          </p:nvSpPr>
          <p:spPr>
            <a:xfrm>
              <a:off x="6038" y="7075"/>
              <a:ext cx="3086" cy="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MD" altLang="zh-CN" sz="2000" dirty="0">
                  <a:latin typeface="Abadi" panose="020B0604020104020204" pitchFamily="34" charset="0"/>
                  <a:cs typeface="+mn-ea"/>
                  <a:sym typeface="+mn-lt"/>
                </a:rPr>
                <a:t>Reducerea aglomerației în instituțiile de îngrijire</a:t>
              </a:r>
              <a:endParaRPr lang="en-US" altLang="zh-CN" sz="2000" dirty="0">
                <a:latin typeface="Abadi" panose="020B0604020104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4" name="PA-组合 33"/>
          <p:cNvGrpSpPr/>
          <p:nvPr>
            <p:custDataLst>
              <p:tags r:id="rId7"/>
            </p:custDataLst>
          </p:nvPr>
        </p:nvGrpSpPr>
        <p:grpSpPr>
          <a:xfrm>
            <a:off x="6660585" y="2576016"/>
            <a:ext cx="1959610" cy="2851150"/>
            <a:chOff x="10478" y="4076"/>
            <a:chExt cx="3086" cy="4490"/>
          </a:xfrm>
        </p:grpSpPr>
        <p:sp>
          <p:nvSpPr>
            <p:cNvPr id="13" name="PA-椭圆 12"/>
            <p:cNvSpPr/>
            <p:nvPr>
              <p:custDataLst>
                <p:tags r:id="rId11"/>
              </p:custDataLst>
            </p:nvPr>
          </p:nvSpPr>
          <p:spPr>
            <a:xfrm>
              <a:off x="10912" y="4076"/>
              <a:ext cx="2218" cy="2218"/>
            </a:xfrm>
            <a:prstGeom prst="ellipse">
              <a:avLst/>
            </a:prstGeom>
            <a:solidFill>
              <a:srgbClr val="068A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PA-文本框 17"/>
            <p:cNvSpPr txBox="1"/>
            <p:nvPr>
              <p:custDataLst>
                <p:tags r:id="rId12"/>
              </p:custDataLst>
            </p:nvPr>
          </p:nvSpPr>
          <p:spPr>
            <a:xfrm>
              <a:off x="10478" y="6967"/>
              <a:ext cx="3086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MD" altLang="zh-CN" sz="2000" dirty="0">
                  <a:latin typeface="Abadi" panose="020B0604020104020204" pitchFamily="34" charset="0"/>
                  <a:cs typeface="+mn-ea"/>
                  <a:sym typeface="+mn-lt"/>
                </a:rPr>
                <a:t>Verificare condiției fizice a pacientului</a:t>
              </a:r>
              <a:endParaRPr lang="en-US" altLang="zh-CN" sz="2000" dirty="0">
                <a:latin typeface="Abadi" panose="020B0604020104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6" name="PA-组合 35"/>
          <p:cNvGrpSpPr/>
          <p:nvPr>
            <p:custDataLst>
              <p:tags r:id="rId8"/>
            </p:custDataLst>
          </p:nvPr>
        </p:nvGrpSpPr>
        <p:grpSpPr>
          <a:xfrm>
            <a:off x="9368790" y="1871753"/>
            <a:ext cx="1959610" cy="3349218"/>
            <a:chOff x="14754" y="2948"/>
            <a:chExt cx="3086" cy="5274"/>
          </a:xfrm>
        </p:grpSpPr>
        <p:sp>
          <p:nvSpPr>
            <p:cNvPr id="14" name="PA-椭圆 13"/>
            <p:cNvSpPr/>
            <p:nvPr>
              <p:custDataLst>
                <p:tags r:id="rId9"/>
              </p:custDataLst>
            </p:nvPr>
          </p:nvSpPr>
          <p:spPr>
            <a:xfrm>
              <a:off x="15188" y="2948"/>
              <a:ext cx="2218" cy="2218"/>
            </a:xfrm>
            <a:prstGeom prst="ellipse">
              <a:avLst/>
            </a:prstGeom>
            <a:solidFill>
              <a:srgbClr val="0AC2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PA-文本框 29"/>
            <p:cNvSpPr txBox="1"/>
            <p:nvPr>
              <p:custDataLst>
                <p:tags r:id="rId10"/>
              </p:custDataLst>
            </p:nvPr>
          </p:nvSpPr>
          <p:spPr>
            <a:xfrm>
              <a:off x="14754" y="6138"/>
              <a:ext cx="3086" cy="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MD" altLang="zh-CN" sz="2000" dirty="0">
                  <a:latin typeface="Abadi" panose="020B0604020104020204" pitchFamily="34" charset="0"/>
                  <a:cs typeface="+mn-ea"/>
                  <a:sym typeface="+mn-lt"/>
                </a:rPr>
                <a:t>Accesarea datelor pacientului cu ușurință</a:t>
              </a:r>
              <a:endParaRPr lang="en-US" altLang="zh-CN" sz="2000" dirty="0">
                <a:latin typeface="Abadi" panose="020B0604020104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8" name="Grafic 7" descr="Eye Scan with solid fill">
            <a:extLst>
              <a:ext uri="{FF2B5EF4-FFF2-40B4-BE49-F238E27FC236}">
                <a16:creationId xmlns:a16="http://schemas.microsoft.com/office/drawing/2014/main" id="{BDAA2EC9-DB2A-3690-A671-081A974929D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01470" y="2489458"/>
            <a:ext cx="914400" cy="914400"/>
          </a:xfrm>
          <a:prstGeom prst="rect">
            <a:avLst/>
          </a:prstGeom>
        </p:spPr>
      </p:pic>
      <p:pic>
        <p:nvPicPr>
          <p:cNvPr id="20" name="Grafic 19" descr="Folder Search with solid fill">
            <a:extLst>
              <a:ext uri="{FF2B5EF4-FFF2-40B4-BE49-F238E27FC236}">
                <a16:creationId xmlns:a16="http://schemas.microsoft.com/office/drawing/2014/main" id="{A8DC1E0F-820B-0A64-BEF2-5659BA42E4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923145" y="2118816"/>
            <a:ext cx="914400" cy="914400"/>
          </a:xfrm>
          <a:prstGeom prst="rect">
            <a:avLst/>
          </a:prstGeom>
        </p:spPr>
      </p:pic>
      <p:pic>
        <p:nvPicPr>
          <p:cNvPr id="23" name="Grafic 22" descr="Adhesive Bandage with solid fill">
            <a:extLst>
              <a:ext uri="{FF2B5EF4-FFF2-40B4-BE49-F238E27FC236}">
                <a16:creationId xmlns:a16="http://schemas.microsoft.com/office/drawing/2014/main" id="{7A3DA7D6-532C-268B-CC52-5797C93A5D0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83190" y="2831679"/>
            <a:ext cx="914400" cy="914400"/>
          </a:xfrm>
          <a:prstGeom prst="rect">
            <a:avLst/>
          </a:prstGeom>
        </p:spPr>
      </p:pic>
      <p:pic>
        <p:nvPicPr>
          <p:cNvPr id="25" name="Grafic 24" descr="Mortgage with solid fill">
            <a:extLst>
              <a:ext uri="{FF2B5EF4-FFF2-40B4-BE49-F238E27FC236}">
                <a16:creationId xmlns:a16="http://schemas.microsoft.com/office/drawing/2014/main" id="{A60DA631-D9A0-8ED5-B058-743883F2DA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56735" y="2823031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/>
          <p:cNvGrpSpPr/>
          <p:nvPr>
            <p:custDataLst>
              <p:tags r:id="rId2"/>
            </p:custDataLst>
          </p:nvPr>
        </p:nvGrpSpPr>
        <p:grpSpPr>
          <a:xfrm>
            <a:off x="2640330" y="2205523"/>
            <a:ext cx="8104384" cy="1013791"/>
            <a:chOff x="2640271" y="2348915"/>
            <a:chExt cx="8104523" cy="1013720"/>
          </a:xfrm>
        </p:grpSpPr>
        <p:sp>
          <p:nvSpPr>
            <p:cNvPr id="11" name="PA-矩形 10"/>
            <p:cNvSpPr/>
            <p:nvPr>
              <p:custDataLst>
                <p:tags r:id="rId3"/>
              </p:custDataLst>
            </p:nvPr>
          </p:nvSpPr>
          <p:spPr>
            <a:xfrm>
              <a:off x="2867973" y="2351189"/>
              <a:ext cx="1011446" cy="1011446"/>
            </a:xfrm>
            <a:prstGeom prst="rect">
              <a:avLst/>
            </a:prstGeom>
            <a:solidFill>
              <a:srgbClr val="06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PA-文本框 11"/>
            <p:cNvSpPr txBox="1"/>
            <p:nvPr>
              <p:custDataLst>
                <p:tags r:id="rId4"/>
              </p:custDataLst>
            </p:nvPr>
          </p:nvSpPr>
          <p:spPr>
            <a:xfrm>
              <a:off x="3879419" y="2463387"/>
              <a:ext cx="6865375" cy="7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5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45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Sisteme</a:t>
              </a:r>
              <a:r>
                <a:rPr kumimoji="0" lang="en-US" altLang="zh-CN" sz="4500" b="1" i="0" u="none" strike="noStrike" kern="1200" cap="none" spc="0" normalizeH="0" baseline="0" noProof="0" dirty="0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45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46382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implementate</a:t>
              </a:r>
              <a:endParaRPr kumimoji="0" lang="zh-CN" alt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046382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PA-文本框 13"/>
            <p:cNvSpPr txBox="1"/>
            <p:nvPr>
              <p:custDataLst>
                <p:tags r:id="rId5"/>
              </p:custDataLst>
            </p:nvPr>
          </p:nvSpPr>
          <p:spPr>
            <a:xfrm>
              <a:off x="2640271" y="2397461"/>
              <a:ext cx="1466850" cy="953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03</a:t>
              </a:r>
            </a:p>
          </p:txBody>
        </p:sp>
        <p:cxnSp>
          <p:nvCxnSpPr>
            <p:cNvPr id="15" name="PA-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3997287" y="2348915"/>
              <a:ext cx="0" cy="10137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ine 75" descr="O imagine care conține interior, podea&#10;&#10;Descriere generată automat">
            <a:extLst>
              <a:ext uri="{FF2B5EF4-FFF2-40B4-BE49-F238E27FC236}">
                <a16:creationId xmlns:a16="http://schemas.microsoft.com/office/drawing/2014/main" id="{40CB46AE-091C-71D0-793C-2D1695E4D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91"/>
          <a:stretch/>
        </p:blipFill>
        <p:spPr>
          <a:xfrm>
            <a:off x="-12619" y="0"/>
            <a:ext cx="12204619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3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</p:spPr>
      </p:pic>
      <p:pic>
        <p:nvPicPr>
          <p:cNvPr id="5" name="Imagine 4" descr="O imagine care conține text, ținând, persoană, mână&#10;&#10;Descriere generată automat">
            <a:extLst>
              <a:ext uri="{FF2B5EF4-FFF2-40B4-BE49-F238E27FC236}">
                <a16:creationId xmlns:a16="http://schemas.microsoft.com/office/drawing/2014/main" id="{9D45AB90-1795-1360-EEAB-9420A90CA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15" y="2352933"/>
            <a:ext cx="4730885" cy="4505067"/>
          </a:xfrm>
          <a:prstGeom prst="rect">
            <a:avLst/>
          </a:prstGeom>
        </p:spPr>
      </p:pic>
      <p:sp>
        <p:nvSpPr>
          <p:cNvPr id="123" name="Formă liberă: formă 122">
            <a:extLst>
              <a:ext uri="{FF2B5EF4-FFF2-40B4-BE49-F238E27FC236}">
                <a16:creationId xmlns:a16="http://schemas.microsoft.com/office/drawing/2014/main" id="{2C5C9202-C282-C377-A295-7060966E5BDD}"/>
              </a:ext>
            </a:extLst>
          </p:cNvPr>
          <p:cNvSpPr/>
          <p:nvPr/>
        </p:nvSpPr>
        <p:spPr>
          <a:xfrm>
            <a:off x="7768389" y="2671011"/>
            <a:ext cx="2245895" cy="2823410"/>
          </a:xfrm>
          <a:custGeom>
            <a:avLst/>
            <a:gdLst>
              <a:gd name="connsiteX0" fmla="*/ 1379622 w 2245895"/>
              <a:gd name="connsiteY0" fmla="*/ 0 h 2823410"/>
              <a:gd name="connsiteX1" fmla="*/ 2245895 w 2245895"/>
              <a:gd name="connsiteY1" fmla="*/ 2426368 h 2823410"/>
              <a:gd name="connsiteX2" fmla="*/ 810127 w 2245895"/>
              <a:gd name="connsiteY2" fmla="*/ 2823410 h 2823410"/>
              <a:gd name="connsiteX3" fmla="*/ 0 w 2245895"/>
              <a:gd name="connsiteY3" fmla="*/ 304800 h 2823410"/>
              <a:gd name="connsiteX4" fmla="*/ 0 w 2245895"/>
              <a:gd name="connsiteY4" fmla="*/ 288757 h 2823410"/>
              <a:gd name="connsiteX5" fmla="*/ 1379622 w 2245895"/>
              <a:gd name="connsiteY5" fmla="*/ 0 h 2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5895" h="2823410">
                <a:moveTo>
                  <a:pt x="1379622" y="0"/>
                </a:moveTo>
                <a:lnTo>
                  <a:pt x="2245895" y="2426368"/>
                </a:lnTo>
                <a:lnTo>
                  <a:pt x="810127" y="2823410"/>
                </a:lnTo>
                <a:lnTo>
                  <a:pt x="0" y="304800"/>
                </a:lnTo>
                <a:lnTo>
                  <a:pt x="0" y="288757"/>
                </a:lnTo>
                <a:lnTo>
                  <a:pt x="1379622" y="0"/>
                </a:lnTo>
                <a:close/>
              </a:path>
            </a:pathLst>
          </a:custGeom>
          <a:gradFill>
            <a:gsLst>
              <a:gs pos="0">
                <a:srgbClr val="1AC0D6">
                  <a:alpha val="80000"/>
                </a:srgbClr>
              </a:gs>
              <a:gs pos="74000">
                <a:srgbClr val="47CFFF">
                  <a:alpha val="80000"/>
                </a:srgbClr>
              </a:gs>
              <a:gs pos="100000">
                <a:srgbClr val="006C9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Conector drept 37">
            <a:extLst>
              <a:ext uri="{FF2B5EF4-FFF2-40B4-BE49-F238E27FC236}">
                <a16:creationId xmlns:a16="http://schemas.microsoft.com/office/drawing/2014/main" id="{BDDE749F-D376-B7DF-3259-5445038A0C6B}"/>
              </a:ext>
            </a:extLst>
          </p:cNvPr>
          <p:cNvCxnSpPr>
            <a:cxnSpLocks/>
          </p:cNvCxnSpPr>
          <p:nvPr/>
        </p:nvCxnSpPr>
        <p:spPr>
          <a:xfrm>
            <a:off x="3600450" y="3387283"/>
            <a:ext cx="4800600" cy="575117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rept 38">
            <a:extLst>
              <a:ext uri="{FF2B5EF4-FFF2-40B4-BE49-F238E27FC236}">
                <a16:creationId xmlns:a16="http://schemas.microsoft.com/office/drawing/2014/main" id="{4CF0C490-2688-E49C-EEF4-E51D2F00F78C}"/>
              </a:ext>
            </a:extLst>
          </p:cNvPr>
          <p:cNvCxnSpPr>
            <a:cxnSpLocks/>
          </p:cNvCxnSpPr>
          <p:nvPr/>
        </p:nvCxnSpPr>
        <p:spPr>
          <a:xfrm>
            <a:off x="6758353" y="2112502"/>
            <a:ext cx="1804622" cy="1459373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rept 41">
            <a:extLst>
              <a:ext uri="{FF2B5EF4-FFF2-40B4-BE49-F238E27FC236}">
                <a16:creationId xmlns:a16="http://schemas.microsoft.com/office/drawing/2014/main" id="{10A02F21-2D35-0BB8-83E7-A76CF3D934F3}"/>
              </a:ext>
            </a:extLst>
          </p:cNvPr>
          <p:cNvCxnSpPr>
            <a:cxnSpLocks/>
          </p:cNvCxnSpPr>
          <p:nvPr/>
        </p:nvCxnSpPr>
        <p:spPr>
          <a:xfrm flipV="1">
            <a:off x="5895975" y="4381500"/>
            <a:ext cx="2600325" cy="935839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1" name="Zoom de diapozitiv 110">
                <a:extLst>
                  <a:ext uri="{FF2B5EF4-FFF2-40B4-BE49-F238E27FC236}">
                    <a16:creationId xmlns:a16="http://schemas.microsoft.com/office/drawing/2014/main" id="{96D2E626-E5BB-F625-8C99-650DA6080F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9497795"/>
                  </p:ext>
                </p:extLst>
              </p:nvPr>
            </p:nvGraphicFramePr>
            <p:xfrm>
              <a:off x="43261" y="1918106"/>
              <a:ext cx="4221861" cy="2837293"/>
            </p:xfrm>
            <a:graphic>
              <a:graphicData uri="http://schemas.microsoft.com/office/powerpoint/2016/slidezoom">
                <pslz:sldZm>
                  <pslz:sldZmObj sldId="258" cId="3397714820">
                    <pslz:zmPr id="{798AE477-88B8-45B9-9046-FF1F76F45E05}" imageType="cover" transitionDur="5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1861" cy="28372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1" name="Zoom de diapozitiv 1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6D2E626-E5BB-F625-8C99-650DA6080F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61" y="1918106"/>
                <a:ext cx="4221861" cy="2837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7" name="Zoom de diapozitiv 116">
                <a:extLst>
                  <a:ext uri="{FF2B5EF4-FFF2-40B4-BE49-F238E27FC236}">
                    <a16:creationId xmlns:a16="http://schemas.microsoft.com/office/drawing/2014/main" id="{55DCE6AB-3B8D-4D0C-BBE2-0E6E20AF57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7969983"/>
                  </p:ext>
                </p:extLst>
              </p:nvPr>
            </p:nvGraphicFramePr>
            <p:xfrm>
              <a:off x="4873896" y="157467"/>
              <a:ext cx="2298773" cy="2277221"/>
            </p:xfrm>
            <a:graphic>
              <a:graphicData uri="http://schemas.microsoft.com/office/powerpoint/2016/slidezoom">
                <pslz:sldZm>
                  <pslz:sldZmObj sldId="261" cId="1730395259">
                    <pslz:zmPr id="{B4CA44B6-CDC2-4EEA-A1E8-DCBDBACFEE4C}" imageType="cover" transitionDur="5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8773" cy="227722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7" name="Zoom de diapozitiv 1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5DCE6AB-3B8D-4D0C-BBE2-0E6E20AF57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3896" y="157467"/>
                <a:ext cx="2298773" cy="227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0" name="Zoom de diapozitiv 119">
                <a:extLst>
                  <a:ext uri="{FF2B5EF4-FFF2-40B4-BE49-F238E27FC236}">
                    <a16:creationId xmlns:a16="http://schemas.microsoft.com/office/drawing/2014/main" id="{F480AE5C-3133-CB06-E9DA-0864AC733E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8356891"/>
                  </p:ext>
                </p:extLst>
              </p:nvPr>
            </p:nvGraphicFramePr>
            <p:xfrm>
              <a:off x="3712257" y="4574063"/>
              <a:ext cx="2327029" cy="2126470"/>
            </p:xfrm>
            <a:graphic>
              <a:graphicData uri="http://schemas.microsoft.com/office/powerpoint/2016/slidezoom">
                <pslz:sldZm>
                  <pslz:sldZmObj sldId="264" cId="3453841177">
                    <pslz:zmPr id="{0ED0F2B4-E08A-4E90-BDA1-7EF89B4BC621}" imageType="cover" transitionDur="5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7029" cy="212647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0" name="Zoom de diapozitiv 11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480AE5C-3133-CB06-E9DA-0864AC733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2257" y="4574063"/>
                <a:ext cx="2327029" cy="2126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0" name="Zoom de diapozitiv 129">
                <a:extLst>
                  <a:ext uri="{FF2B5EF4-FFF2-40B4-BE49-F238E27FC236}">
                    <a16:creationId xmlns:a16="http://schemas.microsoft.com/office/drawing/2014/main" id="{34700C48-C62B-B89D-6F4C-E761330370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6451704"/>
                  </p:ext>
                </p:extLst>
              </p:nvPr>
            </p:nvGraphicFramePr>
            <p:xfrm>
              <a:off x="8322580" y="3416472"/>
              <a:ext cx="1648590" cy="1930056"/>
            </p:xfrm>
            <a:graphic>
              <a:graphicData uri="http://schemas.microsoft.com/office/powerpoint/2016/slidezoom">
                <pslz:sldZm>
                  <pslz:sldZmObj sldId="267" cId="277892533">
                    <pslz:zmPr id="{4CC53EF5-8146-49D9-8414-20F76C37E74B}" imageType="cover" transitionDur="500" showBg="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48590" cy="193005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0" name="Zoom de diapozitiv 12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34700C48-C62B-B89D-6F4C-E761330370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2580" y="3416472"/>
                <a:ext cx="1648590" cy="19300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39326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ă logică: conector 3">
            <a:extLst>
              <a:ext uri="{FF2B5EF4-FFF2-40B4-BE49-F238E27FC236}">
                <a16:creationId xmlns:a16="http://schemas.microsoft.com/office/drawing/2014/main" id="{37656DBC-4A5B-A2B8-168E-3E7417ACC017}"/>
              </a:ext>
            </a:extLst>
          </p:cNvPr>
          <p:cNvSpPr/>
          <p:nvPr/>
        </p:nvSpPr>
        <p:spPr>
          <a:xfrm>
            <a:off x="775504" y="441768"/>
            <a:ext cx="6063287" cy="5796987"/>
          </a:xfrm>
          <a:prstGeom prst="flowChartConnector">
            <a:avLst/>
          </a:prstGeom>
          <a:solidFill>
            <a:srgbClr val="1AC0D6">
              <a:alpha val="36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22A9936-E704-B7F7-D675-7A94AC0EE496}"/>
              </a:ext>
            </a:extLst>
          </p:cNvPr>
          <p:cNvSpPr txBox="1"/>
          <p:nvPr/>
        </p:nvSpPr>
        <p:spPr>
          <a:xfrm>
            <a:off x="220280" y="1293900"/>
            <a:ext cx="7091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4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SISTEMUL DE </a:t>
            </a:r>
          </a:p>
          <a:p>
            <a:pPr algn="ctr"/>
            <a:r>
              <a:rPr lang="ro-MD" sz="4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MONITORIZARE</a:t>
            </a:r>
            <a:endParaRPr lang="en-US" sz="48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CD905C32-1579-B73D-2070-17FCD3E7E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41" y="3001642"/>
            <a:ext cx="2919066" cy="2919066"/>
          </a:xfrm>
          <a:prstGeom prst="rect">
            <a:avLst/>
          </a:prstGeom>
        </p:spPr>
      </p:pic>
      <p:cxnSp>
        <p:nvCxnSpPr>
          <p:cNvPr id="15" name="Conector drept 14">
            <a:extLst>
              <a:ext uri="{FF2B5EF4-FFF2-40B4-BE49-F238E27FC236}">
                <a16:creationId xmlns:a16="http://schemas.microsoft.com/office/drawing/2014/main" id="{61396DEB-8B13-6B60-A11F-9C75A5E12880}"/>
              </a:ext>
            </a:extLst>
          </p:cNvPr>
          <p:cNvCxnSpPr>
            <a:cxnSpLocks/>
          </p:cNvCxnSpPr>
          <p:nvPr/>
        </p:nvCxnSpPr>
        <p:spPr>
          <a:xfrm flipV="1">
            <a:off x="6609145" y="1944548"/>
            <a:ext cx="1169043" cy="208344"/>
          </a:xfrm>
          <a:prstGeom prst="line">
            <a:avLst/>
          </a:prstGeom>
          <a:ln w="76200">
            <a:solidFill>
              <a:schemeClr val="bg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rept 21">
            <a:extLst>
              <a:ext uri="{FF2B5EF4-FFF2-40B4-BE49-F238E27FC236}">
                <a16:creationId xmlns:a16="http://schemas.microsoft.com/office/drawing/2014/main" id="{ACE84ED9-FE8C-9C15-8A9D-A6D3B8052F53}"/>
              </a:ext>
            </a:extLst>
          </p:cNvPr>
          <p:cNvCxnSpPr>
            <a:cxnSpLocks/>
          </p:cNvCxnSpPr>
          <p:nvPr/>
        </p:nvCxnSpPr>
        <p:spPr>
          <a:xfrm>
            <a:off x="6609145" y="4461175"/>
            <a:ext cx="1213778" cy="218268"/>
          </a:xfrm>
          <a:prstGeom prst="line">
            <a:avLst/>
          </a:prstGeom>
          <a:ln w="76200">
            <a:solidFill>
              <a:schemeClr val="bg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Zoom de diapozitiv 27">
                <a:extLst>
                  <a:ext uri="{FF2B5EF4-FFF2-40B4-BE49-F238E27FC236}">
                    <a16:creationId xmlns:a16="http://schemas.microsoft.com/office/drawing/2014/main" id="{C0F9E6C4-4A7D-F3DD-87AA-58CF4BEE82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0383741"/>
                  </p:ext>
                </p:extLst>
              </p:nvPr>
            </p:nvGraphicFramePr>
            <p:xfrm>
              <a:off x="8245352" y="499763"/>
              <a:ext cx="3107996" cy="2583556"/>
            </p:xfrm>
            <a:graphic>
              <a:graphicData uri="http://schemas.microsoft.com/office/powerpoint/2016/slidezoom">
                <pslz:sldZm>
                  <pslz:sldZmObj sldId="259" cId="1179525807">
                    <pslz:zmPr id="{78FC3557-13DA-44B2-8DAC-0119A275C58A}" imageType="cover" transitionDur="5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7996" cy="258355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Zoom de diapozitiv 2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0F9E6C4-4A7D-F3DD-87AA-58CF4BEE82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5352" y="499763"/>
                <a:ext cx="3107996" cy="2583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zitiv 29">
                <a:extLst>
                  <a:ext uri="{FF2B5EF4-FFF2-40B4-BE49-F238E27FC236}">
                    <a16:creationId xmlns:a16="http://schemas.microsoft.com/office/drawing/2014/main" id="{586D691C-491F-7505-F213-8683837AD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7955245"/>
                  </p:ext>
                </p:extLst>
              </p:nvPr>
            </p:nvGraphicFramePr>
            <p:xfrm>
              <a:off x="8245352" y="3774681"/>
              <a:ext cx="2676508" cy="2427531"/>
            </p:xfrm>
            <a:graphic>
              <a:graphicData uri="http://schemas.microsoft.com/office/powerpoint/2016/slidezoom">
                <pslz:sldZm>
                  <pslz:sldZmObj sldId="260" cId="1184670866">
                    <pslz:zmPr id="{6C956AB2-F7E9-42F6-9538-86007AC0A4F9}" imageType="cover" transitionDur="5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6508" cy="242753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zitiv 2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86D691C-491F-7505-F213-8683837AD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5352" y="3774681"/>
                <a:ext cx="2676508" cy="24275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771482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LIBID_LIB" val="308829"/>
  <p:tag name="WHOLEPAGETYPE" val="Page_Hea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LIB" val="308829"/>
  <p:tag name="WHOLEPAGETYPE" val="Page_Hea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Sub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LIBID_LIB" val="308829"/>
  <p:tag name="WHOLEPAGETYPE" val="Page_Hea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LIB" val="308829"/>
  <p:tag name="WHOLEPAGETYPE" val="Page_Hea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SubTitl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LIBID_LIB" val="308829"/>
  <p:tag name="WHOLEPAGETYPE" val="Page_Hea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LIBID_LIB" val="308829"/>
  <p:tag name="WHOLEPAGETYPE" val="Page_Hea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LIB" val="308829"/>
  <p:tag name="WHOLEPAGETYPE" val="Page_Hea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Sub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LIBID_LIB" val="308829"/>
  <p:tag name="WHOLEPAGETYPE" val="Page_Hea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LIB" val="308829"/>
  <p:tag name="WHOLEPAGETYPE" val="Page_Hea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Sub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LIBID_LIB" val="308829"/>
  <p:tag name="WHOLEPAGETYPE" val="Page_Head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LIB" val="308829"/>
  <p:tag name="WHOLEPAGETYPE" val="Page_Head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SubTitl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LIBID_LIB" val="308829"/>
  <p:tag name="WHOLEPAGETYPE" val="Page_Hea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LIBID_LIB" val="308829"/>
  <p:tag name="WHOLEPAGETYPE" val="Page_Hea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LIBID_LIB" val="308829"/>
  <p:tag name="WHOLEPAGETYPE" val="Page_Ca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freeppt7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fogdlogb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ww.jp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gdlogb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498</Words>
  <Application>Microsoft Office PowerPoint</Application>
  <PresentationFormat>Ecran lat</PresentationFormat>
  <Paragraphs>133</Paragraphs>
  <Slides>28</Slides>
  <Notes>14</Notes>
  <HiddenSlides>0</HiddenSlides>
  <MMClips>0</MMClips>
  <ScaleCrop>false</ScaleCrop>
  <HeadingPairs>
    <vt:vector size="6" baseType="variant">
      <vt:variant>
        <vt:lpstr>Fonturi utilizate</vt:lpstr>
      </vt:variant>
      <vt:variant>
        <vt:i4>16</vt:i4>
      </vt:variant>
      <vt:variant>
        <vt:lpstr>Temă</vt:lpstr>
      </vt:variant>
      <vt:variant>
        <vt:i4>3</vt:i4>
      </vt:variant>
      <vt:variant>
        <vt:lpstr>Titluri diapozitive</vt:lpstr>
      </vt:variant>
      <vt:variant>
        <vt:i4>28</vt:i4>
      </vt:variant>
    </vt:vector>
  </HeadingPairs>
  <TitlesOfParts>
    <vt:vector size="47" baseType="lpstr">
      <vt:lpstr>等线</vt:lpstr>
      <vt:lpstr>Malgun Gothic</vt:lpstr>
      <vt:lpstr>微软雅黑</vt:lpstr>
      <vt:lpstr>Abadi</vt:lpstr>
      <vt:lpstr>Amasis MT Pro Black</vt:lpstr>
      <vt:lpstr>arial</vt:lpstr>
      <vt:lpstr>arial</vt:lpstr>
      <vt:lpstr>Calibri</vt:lpstr>
      <vt:lpstr>Calibri Light</vt:lpstr>
      <vt:lpstr>Cascadia Mono</vt:lpstr>
      <vt:lpstr>Modern No. 20</vt:lpstr>
      <vt:lpstr>Source Sans Pro</vt:lpstr>
      <vt:lpstr>Times New Roman</vt:lpstr>
      <vt:lpstr>Walter Turncoat</vt:lpstr>
      <vt:lpstr>Wingdings</vt:lpstr>
      <vt:lpstr>思源黑体 Light</vt:lpstr>
      <vt:lpstr>Temă Office</vt:lpstr>
      <vt:lpstr>www.freeppt7.com</vt:lpstr>
      <vt:lpstr>www.jpppt.com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Marius-Cristian ICHIMAŞ (102678)</dc:creator>
  <cp:lastModifiedBy>Marius-Cristian ICHIMAŞ (102678)</cp:lastModifiedBy>
  <cp:revision>20</cp:revision>
  <dcterms:created xsi:type="dcterms:W3CDTF">2022-07-04T04:12:07Z</dcterms:created>
  <dcterms:modified xsi:type="dcterms:W3CDTF">2022-07-07T07:51:07Z</dcterms:modified>
</cp:coreProperties>
</file>